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33"/>
  </p:notesMasterIdLst>
  <p:handoutMasterIdLst>
    <p:handoutMasterId r:id="rId34"/>
  </p:handoutMasterIdLst>
  <p:sldIdLst>
    <p:sldId id="256" r:id="rId5"/>
    <p:sldId id="257" r:id="rId6"/>
    <p:sldId id="258" r:id="rId7"/>
    <p:sldId id="279" r:id="rId8"/>
    <p:sldId id="308" r:id="rId9"/>
    <p:sldId id="293" r:id="rId10"/>
    <p:sldId id="295" r:id="rId11"/>
    <p:sldId id="296" r:id="rId12"/>
    <p:sldId id="297" r:id="rId13"/>
    <p:sldId id="292" r:id="rId14"/>
    <p:sldId id="288" r:id="rId15"/>
    <p:sldId id="314" r:id="rId16"/>
    <p:sldId id="300" r:id="rId17"/>
    <p:sldId id="301" r:id="rId18"/>
    <p:sldId id="302" r:id="rId19"/>
    <p:sldId id="303" r:id="rId20"/>
    <p:sldId id="304" r:id="rId21"/>
    <p:sldId id="287" r:id="rId22"/>
    <p:sldId id="299" r:id="rId23"/>
    <p:sldId id="305" r:id="rId24"/>
    <p:sldId id="306" r:id="rId25"/>
    <p:sldId id="290" r:id="rId26"/>
    <p:sldId id="313" r:id="rId27"/>
    <p:sldId id="309" r:id="rId28"/>
    <p:sldId id="312" r:id="rId29"/>
    <p:sldId id="310" r:id="rId30"/>
    <p:sldId id="311" r:id="rId31"/>
    <p:sldId id="28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898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432E1F-517A-1677-8DA6-A65C7564865A}" v="113" dt="2025-01-28T20:08:39.738"/>
    <p1510:client id="{56CE64D2-BBBF-A2CA-1F69-C55CFA08528F}" v="97" dt="2025-01-28T23:09:54.495"/>
    <p1510:client id="{A192F8CC-812A-4F03-9E9D-41A1717E2EF7}" v="106" dt="2025-01-27T21:59:23.780"/>
    <p1510:client id="{A2B57C27-C71F-542F-2400-BA5FC2EA330E}" v="13" dt="2025-01-28T23:07:21.081"/>
    <p1510:client id="{B3E578DA-C5D2-771B-CFE0-202EF166E542}" v="236" dt="2025-01-28T22:03:04.165"/>
    <p1510:client id="{E6B8AFC7-69A9-D9D0-A11D-7A6A5A5E7951}" v="12" dt="2025-01-29T14:09:48.596"/>
    <p1510:client id="{E951BC5A-5D43-A735-F5E6-32F3FBD5A7C9}" v="52" dt="2025-01-28T22:01:27.693"/>
    <p1510:client id="{F54AB33A-3B2E-57B6-2B32-A669285F500D}" v="27" dt="2025-01-29T00:54:10.89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3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hyperlink" Target="mailto:jevarga1@uiwtx.edu" TargetMode="External"/><Relationship Id="rId2" Type="http://schemas.openxmlformats.org/officeDocument/2006/relationships/hyperlink" Target="mailto:rivera@uiwtx.edu" TargetMode="External"/><Relationship Id="rId1" Type="http://schemas.openxmlformats.org/officeDocument/2006/relationships/hyperlink" Target="mailto:mfvasque@uiwtx.edu" TargetMode="External"/><Relationship Id="rId4" Type="http://schemas.openxmlformats.org/officeDocument/2006/relationships/hyperlink" Target="mailto:lbosquez@uiwtx.edu" TargetMode="External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hyperlink" Target="mailto:jevarga1@uiwtx.edu" TargetMode="External"/><Relationship Id="rId2" Type="http://schemas.openxmlformats.org/officeDocument/2006/relationships/hyperlink" Target="mailto:rivera@uiwtx.edu" TargetMode="External"/><Relationship Id="rId1" Type="http://schemas.openxmlformats.org/officeDocument/2006/relationships/hyperlink" Target="mailto:mfvasque@uiwtx.edu" TargetMode="External"/><Relationship Id="rId4" Type="http://schemas.openxmlformats.org/officeDocument/2006/relationships/hyperlink" Target="mailto:lbosquez@uiwtx.edu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F06199-151A-4258-87A6-9D8B803B94DC}" type="doc">
      <dgm:prSet loTypeId="urn:microsoft.com/office/officeart/2008/layout/LinedLis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172177C-154C-4CEC-877F-D2331D32BB04}">
      <dgm:prSet/>
      <dgm:spPr/>
      <dgm:t>
        <a:bodyPr/>
        <a:lstStyle/>
        <a:p>
          <a:r>
            <a:rPr lang="en-US" dirty="0"/>
            <a:t>Marisa Vasquez * 210-829-3999 * </a:t>
          </a:r>
          <a:r>
            <a:rPr lang="en-US" dirty="0">
              <a:hlinkClick xmlns:r="http://schemas.openxmlformats.org/officeDocument/2006/relationships" r:id="rId1"/>
            </a:rPr>
            <a:t>mfvasque@uiwtx.edu</a:t>
          </a:r>
          <a:endParaRPr lang="en-US" dirty="0"/>
        </a:p>
      </dgm:t>
    </dgm:pt>
    <dgm:pt modelId="{B8274534-116C-4C56-A7B1-8792B54D3531}" type="parTrans" cxnId="{DF33CA2B-9C6B-4878-BC56-E7DBA8BE661D}">
      <dgm:prSet/>
      <dgm:spPr/>
      <dgm:t>
        <a:bodyPr/>
        <a:lstStyle/>
        <a:p>
          <a:endParaRPr lang="en-US"/>
        </a:p>
      </dgm:t>
    </dgm:pt>
    <dgm:pt modelId="{A568525E-8E15-45C1-B0F7-108DCED36134}" type="sibTrans" cxnId="{DF33CA2B-9C6B-4878-BC56-E7DBA8BE661D}">
      <dgm:prSet/>
      <dgm:spPr/>
      <dgm:t>
        <a:bodyPr/>
        <a:lstStyle/>
        <a:p>
          <a:endParaRPr lang="en-US"/>
        </a:p>
      </dgm:t>
    </dgm:pt>
    <dgm:pt modelId="{72C74619-34F3-4DCC-8AE8-E5FC4ED13FD1}">
      <dgm:prSet/>
      <dgm:spPr/>
      <dgm:t>
        <a:bodyPr/>
        <a:lstStyle/>
        <a:p>
          <a:r>
            <a:rPr lang="en-US" dirty="0"/>
            <a:t>Carmen Rivera   * 210-805-5837 * </a:t>
          </a:r>
          <a:r>
            <a:rPr lang="en-US" dirty="0">
              <a:hlinkClick xmlns:r="http://schemas.openxmlformats.org/officeDocument/2006/relationships" r:id="rId2"/>
            </a:rPr>
            <a:t>rivera@uiwtx.edu</a:t>
          </a:r>
          <a:endParaRPr lang="en-US" dirty="0"/>
        </a:p>
      </dgm:t>
    </dgm:pt>
    <dgm:pt modelId="{C009C5F2-00D2-4FA7-9104-9C257A7B4EFD}" type="parTrans" cxnId="{5DF5D6B9-F2A8-40C7-BA0F-0D6A4C90E60C}">
      <dgm:prSet/>
      <dgm:spPr/>
      <dgm:t>
        <a:bodyPr/>
        <a:lstStyle/>
        <a:p>
          <a:endParaRPr lang="en-US"/>
        </a:p>
      </dgm:t>
    </dgm:pt>
    <dgm:pt modelId="{A84DA78C-1A13-43A9-90CD-6EC7E5F3661C}" type="sibTrans" cxnId="{5DF5D6B9-F2A8-40C7-BA0F-0D6A4C90E60C}">
      <dgm:prSet/>
      <dgm:spPr/>
      <dgm:t>
        <a:bodyPr/>
        <a:lstStyle/>
        <a:p>
          <a:endParaRPr lang="en-US"/>
        </a:p>
      </dgm:t>
    </dgm:pt>
    <dgm:pt modelId="{660DCABE-663A-4BF3-92CA-AB0C2A14570C}">
      <dgm:prSet/>
      <dgm:spPr/>
      <dgm:t>
        <a:bodyPr/>
        <a:lstStyle/>
        <a:p>
          <a:r>
            <a:rPr lang="en-US" dirty="0"/>
            <a:t>Jessica Cevallos * 210-805-1236 * </a:t>
          </a:r>
          <a:r>
            <a:rPr lang="en-US" dirty="0">
              <a:hlinkClick xmlns:r="http://schemas.openxmlformats.org/officeDocument/2006/relationships" r:id="rId3"/>
            </a:rPr>
            <a:t>jevarga1@uiwtx.edu</a:t>
          </a:r>
          <a:endParaRPr lang="en-US" dirty="0"/>
        </a:p>
      </dgm:t>
    </dgm:pt>
    <dgm:pt modelId="{76EBF06D-C70F-4A13-A6DA-2CCF585ECDC6}" type="parTrans" cxnId="{E312D3E5-45A5-4159-BBAC-D337F70B7D3A}">
      <dgm:prSet/>
      <dgm:spPr/>
      <dgm:t>
        <a:bodyPr/>
        <a:lstStyle/>
        <a:p>
          <a:endParaRPr lang="en-US"/>
        </a:p>
      </dgm:t>
    </dgm:pt>
    <dgm:pt modelId="{5E8F6869-64EF-450A-8A01-6BEE5A9A4317}" type="sibTrans" cxnId="{E312D3E5-45A5-4159-BBAC-D337F70B7D3A}">
      <dgm:prSet/>
      <dgm:spPr/>
      <dgm:t>
        <a:bodyPr/>
        <a:lstStyle/>
        <a:p>
          <a:endParaRPr lang="en-US"/>
        </a:p>
      </dgm:t>
    </dgm:pt>
    <dgm:pt modelId="{5BB57464-F2A8-4808-8DFD-A781C01BBD11}">
      <dgm:prSet/>
      <dgm:spPr/>
      <dgm:t>
        <a:bodyPr/>
        <a:lstStyle/>
        <a:p>
          <a:r>
            <a:rPr lang="en-US" dirty="0"/>
            <a:t>Lisa Bosquez      * 210-805-5836 * </a:t>
          </a:r>
          <a:r>
            <a:rPr lang="en-US" dirty="0">
              <a:hlinkClick xmlns:r="http://schemas.openxmlformats.org/officeDocument/2006/relationships" r:id="rId4"/>
            </a:rPr>
            <a:t>lbosquez@uiwtx.edu</a:t>
          </a:r>
          <a:r>
            <a:rPr lang="en-US" dirty="0"/>
            <a:t> </a:t>
          </a:r>
        </a:p>
      </dgm:t>
    </dgm:pt>
    <dgm:pt modelId="{7BE012E1-E880-4743-A673-6B85079FD87F}" type="parTrans" cxnId="{B9343A9B-FB94-41FA-A3F4-EEE6437CC6C7}">
      <dgm:prSet/>
      <dgm:spPr/>
      <dgm:t>
        <a:bodyPr/>
        <a:lstStyle/>
        <a:p>
          <a:endParaRPr lang="en-US"/>
        </a:p>
      </dgm:t>
    </dgm:pt>
    <dgm:pt modelId="{C78DC053-AB11-4DBD-9691-1EF0DC92EADD}" type="sibTrans" cxnId="{B9343A9B-FB94-41FA-A3F4-EEE6437CC6C7}">
      <dgm:prSet/>
      <dgm:spPr/>
      <dgm:t>
        <a:bodyPr/>
        <a:lstStyle/>
        <a:p>
          <a:endParaRPr lang="en-US"/>
        </a:p>
      </dgm:t>
    </dgm:pt>
    <dgm:pt modelId="{EC6BD96B-CF37-4812-A8F2-AD5C743843D1}" type="pres">
      <dgm:prSet presAssocID="{7BF06199-151A-4258-87A6-9D8B803B94DC}" presName="vert0" presStyleCnt="0">
        <dgm:presLayoutVars>
          <dgm:dir/>
          <dgm:animOne val="branch"/>
          <dgm:animLvl val="lvl"/>
        </dgm:presLayoutVars>
      </dgm:prSet>
      <dgm:spPr/>
    </dgm:pt>
    <dgm:pt modelId="{C0E7AEF8-050C-49B0-96AC-A2937CC280D7}" type="pres">
      <dgm:prSet presAssocID="{3172177C-154C-4CEC-877F-D2331D32BB04}" presName="thickLine" presStyleLbl="alignNode1" presStyleIdx="0" presStyleCnt="4"/>
      <dgm:spPr/>
    </dgm:pt>
    <dgm:pt modelId="{C01A360E-8048-4223-A247-FDDF8E6B3192}" type="pres">
      <dgm:prSet presAssocID="{3172177C-154C-4CEC-877F-D2331D32BB04}" presName="horz1" presStyleCnt="0"/>
      <dgm:spPr/>
    </dgm:pt>
    <dgm:pt modelId="{5BAF262A-D90E-4C8B-A9F7-4AD52F1D1DB6}" type="pres">
      <dgm:prSet presAssocID="{3172177C-154C-4CEC-877F-D2331D32BB04}" presName="tx1" presStyleLbl="revTx" presStyleIdx="0" presStyleCnt="4"/>
      <dgm:spPr/>
    </dgm:pt>
    <dgm:pt modelId="{9E9E6729-8A89-460D-A470-E9C59ED09233}" type="pres">
      <dgm:prSet presAssocID="{3172177C-154C-4CEC-877F-D2331D32BB04}" presName="vert1" presStyleCnt="0"/>
      <dgm:spPr/>
    </dgm:pt>
    <dgm:pt modelId="{309E8F46-CC99-48C6-B79A-0A0C8C2BA99E}" type="pres">
      <dgm:prSet presAssocID="{72C74619-34F3-4DCC-8AE8-E5FC4ED13FD1}" presName="thickLine" presStyleLbl="alignNode1" presStyleIdx="1" presStyleCnt="4"/>
      <dgm:spPr/>
    </dgm:pt>
    <dgm:pt modelId="{DE641CB1-0E99-467C-83AB-6AF4ED9B0685}" type="pres">
      <dgm:prSet presAssocID="{72C74619-34F3-4DCC-8AE8-E5FC4ED13FD1}" presName="horz1" presStyleCnt="0"/>
      <dgm:spPr/>
    </dgm:pt>
    <dgm:pt modelId="{F42554F1-5548-45D3-AC06-98D35997DFF3}" type="pres">
      <dgm:prSet presAssocID="{72C74619-34F3-4DCC-8AE8-E5FC4ED13FD1}" presName="tx1" presStyleLbl="revTx" presStyleIdx="1" presStyleCnt="4"/>
      <dgm:spPr/>
    </dgm:pt>
    <dgm:pt modelId="{02071808-FA5A-42C5-B3EE-BBD45027D44B}" type="pres">
      <dgm:prSet presAssocID="{72C74619-34F3-4DCC-8AE8-E5FC4ED13FD1}" presName="vert1" presStyleCnt="0"/>
      <dgm:spPr/>
    </dgm:pt>
    <dgm:pt modelId="{911ABB68-3916-4B18-B4C5-EF9EB91B6440}" type="pres">
      <dgm:prSet presAssocID="{660DCABE-663A-4BF3-92CA-AB0C2A14570C}" presName="thickLine" presStyleLbl="alignNode1" presStyleIdx="2" presStyleCnt="4"/>
      <dgm:spPr/>
    </dgm:pt>
    <dgm:pt modelId="{CCBA4DCD-B227-45DF-AC45-1DD49724D27C}" type="pres">
      <dgm:prSet presAssocID="{660DCABE-663A-4BF3-92CA-AB0C2A14570C}" presName="horz1" presStyleCnt="0"/>
      <dgm:spPr/>
    </dgm:pt>
    <dgm:pt modelId="{CDA2862F-4B1A-450D-92F7-75D5EDEC0129}" type="pres">
      <dgm:prSet presAssocID="{660DCABE-663A-4BF3-92CA-AB0C2A14570C}" presName="tx1" presStyleLbl="revTx" presStyleIdx="2" presStyleCnt="4"/>
      <dgm:spPr/>
    </dgm:pt>
    <dgm:pt modelId="{AFAAFBC5-62AA-425E-86B7-653F9D16974C}" type="pres">
      <dgm:prSet presAssocID="{660DCABE-663A-4BF3-92CA-AB0C2A14570C}" presName="vert1" presStyleCnt="0"/>
      <dgm:spPr/>
    </dgm:pt>
    <dgm:pt modelId="{BF50F282-0A52-4383-B0C0-499CF5595667}" type="pres">
      <dgm:prSet presAssocID="{5BB57464-F2A8-4808-8DFD-A781C01BBD11}" presName="thickLine" presStyleLbl="alignNode1" presStyleIdx="3" presStyleCnt="4"/>
      <dgm:spPr/>
    </dgm:pt>
    <dgm:pt modelId="{441FE6F9-9B20-489A-AE0F-84CE04CC1949}" type="pres">
      <dgm:prSet presAssocID="{5BB57464-F2A8-4808-8DFD-A781C01BBD11}" presName="horz1" presStyleCnt="0"/>
      <dgm:spPr/>
    </dgm:pt>
    <dgm:pt modelId="{0F566112-7939-4D13-A510-CD9F37B9BC8C}" type="pres">
      <dgm:prSet presAssocID="{5BB57464-F2A8-4808-8DFD-A781C01BBD11}" presName="tx1" presStyleLbl="revTx" presStyleIdx="3" presStyleCnt="4"/>
      <dgm:spPr/>
    </dgm:pt>
    <dgm:pt modelId="{A2B5522F-027E-4FCA-9109-AF55621E36FF}" type="pres">
      <dgm:prSet presAssocID="{5BB57464-F2A8-4808-8DFD-A781C01BBD11}" presName="vert1" presStyleCnt="0"/>
      <dgm:spPr/>
    </dgm:pt>
  </dgm:ptLst>
  <dgm:cxnLst>
    <dgm:cxn modelId="{DF33CA2B-9C6B-4878-BC56-E7DBA8BE661D}" srcId="{7BF06199-151A-4258-87A6-9D8B803B94DC}" destId="{3172177C-154C-4CEC-877F-D2331D32BB04}" srcOrd="0" destOrd="0" parTransId="{B8274534-116C-4C56-A7B1-8792B54D3531}" sibTransId="{A568525E-8E15-45C1-B0F7-108DCED36134}"/>
    <dgm:cxn modelId="{B9343A9B-FB94-41FA-A3F4-EEE6437CC6C7}" srcId="{7BF06199-151A-4258-87A6-9D8B803B94DC}" destId="{5BB57464-F2A8-4808-8DFD-A781C01BBD11}" srcOrd="3" destOrd="0" parTransId="{7BE012E1-E880-4743-A673-6B85079FD87F}" sibTransId="{C78DC053-AB11-4DBD-9691-1EF0DC92EADD}"/>
    <dgm:cxn modelId="{76B3CB9F-5113-48FB-A453-E40BE5D7EA1C}" type="presOf" srcId="{5BB57464-F2A8-4808-8DFD-A781C01BBD11}" destId="{0F566112-7939-4D13-A510-CD9F37B9BC8C}" srcOrd="0" destOrd="0" presId="urn:microsoft.com/office/officeart/2008/layout/LinedList"/>
    <dgm:cxn modelId="{A6CDCEB2-826C-415B-9E74-FF3F8243430B}" type="presOf" srcId="{72C74619-34F3-4DCC-8AE8-E5FC4ED13FD1}" destId="{F42554F1-5548-45D3-AC06-98D35997DFF3}" srcOrd="0" destOrd="0" presId="urn:microsoft.com/office/officeart/2008/layout/LinedList"/>
    <dgm:cxn modelId="{1F47C4B4-1015-46BF-8601-EF3DE5CBD51E}" type="presOf" srcId="{3172177C-154C-4CEC-877F-D2331D32BB04}" destId="{5BAF262A-D90E-4C8B-A9F7-4AD52F1D1DB6}" srcOrd="0" destOrd="0" presId="urn:microsoft.com/office/officeart/2008/layout/LinedList"/>
    <dgm:cxn modelId="{5DF5D6B9-F2A8-40C7-BA0F-0D6A4C90E60C}" srcId="{7BF06199-151A-4258-87A6-9D8B803B94DC}" destId="{72C74619-34F3-4DCC-8AE8-E5FC4ED13FD1}" srcOrd="1" destOrd="0" parTransId="{C009C5F2-00D2-4FA7-9104-9C257A7B4EFD}" sibTransId="{A84DA78C-1A13-43A9-90CD-6EC7E5F3661C}"/>
    <dgm:cxn modelId="{A1A7CDDE-D12F-4550-BC40-AB98FD1689E7}" type="presOf" srcId="{7BF06199-151A-4258-87A6-9D8B803B94DC}" destId="{EC6BD96B-CF37-4812-A8F2-AD5C743843D1}" srcOrd="0" destOrd="0" presId="urn:microsoft.com/office/officeart/2008/layout/LinedList"/>
    <dgm:cxn modelId="{E312D3E5-45A5-4159-BBAC-D337F70B7D3A}" srcId="{7BF06199-151A-4258-87A6-9D8B803B94DC}" destId="{660DCABE-663A-4BF3-92CA-AB0C2A14570C}" srcOrd="2" destOrd="0" parTransId="{76EBF06D-C70F-4A13-A6DA-2CCF585ECDC6}" sibTransId="{5E8F6869-64EF-450A-8A01-6BEE5A9A4317}"/>
    <dgm:cxn modelId="{BE30B9E9-FD95-4C6C-89C3-5E4D06F594F0}" type="presOf" srcId="{660DCABE-663A-4BF3-92CA-AB0C2A14570C}" destId="{CDA2862F-4B1A-450D-92F7-75D5EDEC0129}" srcOrd="0" destOrd="0" presId="urn:microsoft.com/office/officeart/2008/layout/LinedList"/>
    <dgm:cxn modelId="{6F81321F-9775-4A56-9306-16E1253A890B}" type="presParOf" srcId="{EC6BD96B-CF37-4812-A8F2-AD5C743843D1}" destId="{C0E7AEF8-050C-49B0-96AC-A2937CC280D7}" srcOrd="0" destOrd="0" presId="urn:microsoft.com/office/officeart/2008/layout/LinedList"/>
    <dgm:cxn modelId="{C99A3E8D-825E-407B-9CCD-F709B1F408B4}" type="presParOf" srcId="{EC6BD96B-CF37-4812-A8F2-AD5C743843D1}" destId="{C01A360E-8048-4223-A247-FDDF8E6B3192}" srcOrd="1" destOrd="0" presId="urn:microsoft.com/office/officeart/2008/layout/LinedList"/>
    <dgm:cxn modelId="{6DAEC5B8-9952-490B-87BE-A50C3EE0F572}" type="presParOf" srcId="{C01A360E-8048-4223-A247-FDDF8E6B3192}" destId="{5BAF262A-D90E-4C8B-A9F7-4AD52F1D1DB6}" srcOrd="0" destOrd="0" presId="urn:microsoft.com/office/officeart/2008/layout/LinedList"/>
    <dgm:cxn modelId="{FDEAFB0D-1566-4750-9E0F-459A0C6E4022}" type="presParOf" srcId="{C01A360E-8048-4223-A247-FDDF8E6B3192}" destId="{9E9E6729-8A89-460D-A470-E9C59ED09233}" srcOrd="1" destOrd="0" presId="urn:microsoft.com/office/officeart/2008/layout/LinedList"/>
    <dgm:cxn modelId="{15D6D3BA-E4B6-442D-87EB-9952F456F0F7}" type="presParOf" srcId="{EC6BD96B-CF37-4812-A8F2-AD5C743843D1}" destId="{309E8F46-CC99-48C6-B79A-0A0C8C2BA99E}" srcOrd="2" destOrd="0" presId="urn:microsoft.com/office/officeart/2008/layout/LinedList"/>
    <dgm:cxn modelId="{84C83375-19FD-4100-8B67-F72A8F889EA1}" type="presParOf" srcId="{EC6BD96B-CF37-4812-A8F2-AD5C743843D1}" destId="{DE641CB1-0E99-467C-83AB-6AF4ED9B0685}" srcOrd="3" destOrd="0" presId="urn:microsoft.com/office/officeart/2008/layout/LinedList"/>
    <dgm:cxn modelId="{75D2196B-8198-4522-8D45-B8F2F93CDCCC}" type="presParOf" srcId="{DE641CB1-0E99-467C-83AB-6AF4ED9B0685}" destId="{F42554F1-5548-45D3-AC06-98D35997DFF3}" srcOrd="0" destOrd="0" presId="urn:microsoft.com/office/officeart/2008/layout/LinedList"/>
    <dgm:cxn modelId="{33B9E2E0-9937-450A-8271-2A1DD7F9E079}" type="presParOf" srcId="{DE641CB1-0E99-467C-83AB-6AF4ED9B0685}" destId="{02071808-FA5A-42C5-B3EE-BBD45027D44B}" srcOrd="1" destOrd="0" presId="urn:microsoft.com/office/officeart/2008/layout/LinedList"/>
    <dgm:cxn modelId="{7E0EF751-FD75-4563-8721-F8B627A1417F}" type="presParOf" srcId="{EC6BD96B-CF37-4812-A8F2-AD5C743843D1}" destId="{911ABB68-3916-4B18-B4C5-EF9EB91B6440}" srcOrd="4" destOrd="0" presId="urn:microsoft.com/office/officeart/2008/layout/LinedList"/>
    <dgm:cxn modelId="{F11F2DB8-EFD2-4AA1-AEAC-85D01660AFF0}" type="presParOf" srcId="{EC6BD96B-CF37-4812-A8F2-AD5C743843D1}" destId="{CCBA4DCD-B227-45DF-AC45-1DD49724D27C}" srcOrd="5" destOrd="0" presId="urn:microsoft.com/office/officeart/2008/layout/LinedList"/>
    <dgm:cxn modelId="{F3EC17ED-BD19-4476-8BA7-393BBB0DEFB8}" type="presParOf" srcId="{CCBA4DCD-B227-45DF-AC45-1DD49724D27C}" destId="{CDA2862F-4B1A-450D-92F7-75D5EDEC0129}" srcOrd="0" destOrd="0" presId="urn:microsoft.com/office/officeart/2008/layout/LinedList"/>
    <dgm:cxn modelId="{BC87860F-A631-4660-9418-8DD207D98341}" type="presParOf" srcId="{CCBA4DCD-B227-45DF-AC45-1DD49724D27C}" destId="{AFAAFBC5-62AA-425E-86B7-653F9D16974C}" srcOrd="1" destOrd="0" presId="urn:microsoft.com/office/officeart/2008/layout/LinedList"/>
    <dgm:cxn modelId="{78A8FB70-2F6E-47A6-9C85-BB7FF52E1067}" type="presParOf" srcId="{EC6BD96B-CF37-4812-A8F2-AD5C743843D1}" destId="{BF50F282-0A52-4383-B0C0-499CF5595667}" srcOrd="6" destOrd="0" presId="urn:microsoft.com/office/officeart/2008/layout/LinedList"/>
    <dgm:cxn modelId="{F36F9800-F333-4F1B-AFA5-9F12A0BF70A3}" type="presParOf" srcId="{EC6BD96B-CF37-4812-A8F2-AD5C743843D1}" destId="{441FE6F9-9B20-489A-AE0F-84CE04CC1949}" srcOrd="7" destOrd="0" presId="urn:microsoft.com/office/officeart/2008/layout/LinedList"/>
    <dgm:cxn modelId="{08003D79-37C2-4869-9132-E6475EB34039}" type="presParOf" srcId="{441FE6F9-9B20-489A-AE0F-84CE04CC1949}" destId="{0F566112-7939-4D13-A510-CD9F37B9BC8C}" srcOrd="0" destOrd="0" presId="urn:microsoft.com/office/officeart/2008/layout/LinedList"/>
    <dgm:cxn modelId="{78C880BC-3223-49D9-A8C0-09EEDC920C71}" type="presParOf" srcId="{441FE6F9-9B20-489A-AE0F-84CE04CC1949}" destId="{A2B5522F-027E-4FCA-9109-AF55621E36F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AAF294C-8812-4FC9-AD66-7F363C603FFC}" type="doc">
      <dgm:prSet loTypeId="urn:microsoft.com/office/officeart/2017/3/layout/DropPinTimeline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CC8F4F83-6C68-4E00-B488-60A9BFAC317A}">
      <dgm:prSet/>
      <dgm:spPr/>
      <dgm:t>
        <a:bodyPr/>
        <a:lstStyle/>
        <a:p>
          <a:pPr>
            <a:defRPr b="1"/>
          </a:pPr>
          <a:r>
            <a:rPr lang="en-US" dirty="0"/>
            <a:t>30 May</a:t>
          </a:r>
        </a:p>
      </dgm:t>
    </dgm:pt>
    <dgm:pt modelId="{F5554938-B519-4426-94AE-546298978AD2}" type="parTrans" cxnId="{41CAC629-8A3C-4720-B454-259441CB887B}">
      <dgm:prSet/>
      <dgm:spPr/>
      <dgm:t>
        <a:bodyPr/>
        <a:lstStyle/>
        <a:p>
          <a:endParaRPr lang="en-US"/>
        </a:p>
      </dgm:t>
    </dgm:pt>
    <dgm:pt modelId="{2EAF42C0-6DFE-469F-8D69-EA60725AEF1C}" type="sibTrans" cxnId="{41CAC629-8A3C-4720-B454-259441CB887B}">
      <dgm:prSet/>
      <dgm:spPr/>
      <dgm:t>
        <a:bodyPr/>
        <a:lstStyle/>
        <a:p>
          <a:endParaRPr lang="en-US"/>
        </a:p>
      </dgm:t>
    </dgm:pt>
    <dgm:pt modelId="{B3D332FC-5A56-4ADB-A0F5-3D6AC163583F}">
      <dgm:prSet/>
      <dgm:spPr/>
      <dgm:t>
        <a:bodyPr/>
        <a:lstStyle/>
        <a:p>
          <a:r>
            <a:rPr lang="en-US" dirty="0"/>
            <a:t>Goods received or services rendered by May 31st must post to FY25.</a:t>
          </a:r>
        </a:p>
      </dgm:t>
    </dgm:pt>
    <dgm:pt modelId="{5C946620-0776-4B8A-BA3C-8039F1CE639F}" type="parTrans" cxnId="{EAB88A90-1763-4A96-9A50-6F9ED46E42F9}">
      <dgm:prSet/>
      <dgm:spPr/>
      <dgm:t>
        <a:bodyPr/>
        <a:lstStyle/>
        <a:p>
          <a:endParaRPr lang="en-US"/>
        </a:p>
      </dgm:t>
    </dgm:pt>
    <dgm:pt modelId="{48CE4A89-2ADB-48BA-A96F-56EAF0F1911D}" type="sibTrans" cxnId="{EAB88A90-1763-4A96-9A50-6F9ED46E42F9}">
      <dgm:prSet/>
      <dgm:spPr/>
      <dgm:t>
        <a:bodyPr/>
        <a:lstStyle/>
        <a:p>
          <a:endParaRPr lang="en-US"/>
        </a:p>
      </dgm:t>
    </dgm:pt>
    <dgm:pt modelId="{D4EB08FB-E239-4EF5-BD77-9BAFFF7CBF13}">
      <dgm:prSet/>
      <dgm:spPr/>
      <dgm:t>
        <a:bodyPr/>
        <a:lstStyle/>
        <a:p>
          <a:pPr>
            <a:defRPr b="1"/>
          </a:pPr>
          <a:r>
            <a:rPr lang="en-US" dirty="0"/>
            <a:t>1 June</a:t>
          </a:r>
        </a:p>
      </dgm:t>
    </dgm:pt>
    <dgm:pt modelId="{E834A4F3-F53E-436D-A279-8DD1157837A6}" type="parTrans" cxnId="{226B8B20-5C5A-4FFF-A484-81B968B1DAC8}">
      <dgm:prSet/>
      <dgm:spPr/>
      <dgm:t>
        <a:bodyPr/>
        <a:lstStyle/>
        <a:p>
          <a:endParaRPr lang="en-US"/>
        </a:p>
      </dgm:t>
    </dgm:pt>
    <dgm:pt modelId="{33BF7275-E1C0-4A19-8AAC-3E9177CE6EAF}" type="sibTrans" cxnId="{226B8B20-5C5A-4FFF-A484-81B968B1DAC8}">
      <dgm:prSet/>
      <dgm:spPr/>
      <dgm:t>
        <a:bodyPr/>
        <a:lstStyle/>
        <a:p>
          <a:endParaRPr lang="en-US"/>
        </a:p>
      </dgm:t>
    </dgm:pt>
    <dgm:pt modelId="{CF5F65EA-F815-40BC-8F6B-96849A9555F7}">
      <dgm:prSet/>
      <dgm:spPr/>
      <dgm:t>
        <a:bodyPr/>
        <a:lstStyle/>
        <a:p>
          <a:r>
            <a:rPr lang="en-US" dirty="0"/>
            <a:t>Goods received or services rendered on or after June 1st must post to FY26.</a:t>
          </a:r>
        </a:p>
      </dgm:t>
    </dgm:pt>
    <dgm:pt modelId="{C2C2489E-2A9E-4C5B-A58D-833E254EBF40}" type="parTrans" cxnId="{8A5D7117-C827-4FAA-B130-0B6540EFDCD5}">
      <dgm:prSet/>
      <dgm:spPr/>
      <dgm:t>
        <a:bodyPr/>
        <a:lstStyle/>
        <a:p>
          <a:endParaRPr lang="en-US"/>
        </a:p>
      </dgm:t>
    </dgm:pt>
    <dgm:pt modelId="{31A5F1BC-CBC7-4E59-ACE9-109EA4B2277A}" type="sibTrans" cxnId="{8A5D7117-C827-4FAA-B130-0B6540EFDCD5}">
      <dgm:prSet/>
      <dgm:spPr/>
      <dgm:t>
        <a:bodyPr/>
        <a:lstStyle/>
        <a:p>
          <a:endParaRPr lang="en-US"/>
        </a:p>
      </dgm:t>
    </dgm:pt>
    <dgm:pt modelId="{193837CF-FACB-4EB2-95B6-7D6652130015}" type="pres">
      <dgm:prSet presAssocID="{DAAF294C-8812-4FC9-AD66-7F363C603FFC}" presName="root" presStyleCnt="0">
        <dgm:presLayoutVars>
          <dgm:chMax/>
          <dgm:chPref/>
          <dgm:animLvl val="lvl"/>
        </dgm:presLayoutVars>
      </dgm:prSet>
      <dgm:spPr/>
    </dgm:pt>
    <dgm:pt modelId="{434CCA85-7C72-4C7B-8289-8D52F1351551}" type="pres">
      <dgm:prSet presAssocID="{DAAF294C-8812-4FC9-AD66-7F363C603FFC}" presName="divider" presStyleLbl="fgAcc1" presStyleIdx="0" presStyleCnt="3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gm:spPr>
    </dgm:pt>
    <dgm:pt modelId="{13BE6856-9F55-4C69-98B7-F6F2C3EAF66A}" type="pres">
      <dgm:prSet presAssocID="{DAAF294C-8812-4FC9-AD66-7F363C603FFC}" presName="nodes" presStyleCnt="0">
        <dgm:presLayoutVars>
          <dgm:chMax/>
          <dgm:chPref/>
          <dgm:animLvl val="lvl"/>
        </dgm:presLayoutVars>
      </dgm:prSet>
      <dgm:spPr/>
    </dgm:pt>
    <dgm:pt modelId="{6B1CB747-80F0-4593-AF9B-FE7F7604EBBA}" type="pres">
      <dgm:prSet presAssocID="{CC8F4F83-6C68-4E00-B488-60A9BFAC317A}" presName="composite1" presStyleCnt="0"/>
      <dgm:spPr/>
    </dgm:pt>
    <dgm:pt modelId="{9600790A-34D9-4C62-88E3-1F7124AB92D4}" type="pres">
      <dgm:prSet presAssocID="{CC8F4F83-6C68-4E00-B488-60A9BFAC317A}" presName="ConnectorPoint1" presStyleLbl="lnNode1" presStyleIdx="0" presStyleCnt="2"/>
      <dgm:spPr/>
    </dgm:pt>
    <dgm:pt modelId="{4C64D24A-0163-4FAE-B6E6-9DB5253C26B6}" type="pres">
      <dgm:prSet presAssocID="{CC8F4F83-6C68-4E00-B488-60A9BFAC317A}" presName="DropPinPlaceHolder1" presStyleCnt="0"/>
      <dgm:spPr/>
    </dgm:pt>
    <dgm:pt modelId="{90E4C932-4183-4F8A-8FE9-630956679E49}" type="pres">
      <dgm:prSet presAssocID="{CC8F4F83-6C68-4E00-B488-60A9BFAC317A}" presName="DropPin1" presStyleLbl="alignNode1" presStyleIdx="0" presStyleCnt="2"/>
      <dgm:spPr/>
    </dgm:pt>
    <dgm:pt modelId="{6606653B-A7DC-4B52-8ABB-6BB460F94641}" type="pres">
      <dgm:prSet presAssocID="{CC8F4F83-6C68-4E00-B488-60A9BFAC317A}" presName="Ellipse1" presStyleLbl="fgAcc1" presStyleIdx="1" presStyleCnt="3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35FEE6FE-3B4E-4564-85F0-22DABE2E5406}" type="pres">
      <dgm:prSet presAssocID="{CC8F4F83-6C68-4E00-B488-60A9BFAC317A}" presName="L2TextContainer1" presStyleLbl="revTx" presStyleIdx="0" presStyleCnt="4">
        <dgm:presLayoutVars>
          <dgm:bulletEnabled val="1"/>
        </dgm:presLayoutVars>
      </dgm:prSet>
      <dgm:spPr/>
    </dgm:pt>
    <dgm:pt modelId="{15372C81-4B2E-413B-BECF-1BF541FBB09F}" type="pres">
      <dgm:prSet presAssocID="{CC8F4F83-6C68-4E00-B488-60A9BFAC317A}" presName="L1TextContainer1" presStyleLbl="revTx" presStyleIdx="1" presStyleCnt="4">
        <dgm:presLayoutVars>
          <dgm:chMax val="1"/>
          <dgm:chPref val="1"/>
          <dgm:bulletEnabled val="1"/>
        </dgm:presLayoutVars>
      </dgm:prSet>
      <dgm:spPr/>
    </dgm:pt>
    <dgm:pt modelId="{A3837EB2-CB3F-47EC-9B4D-F3C024034523}" type="pres">
      <dgm:prSet presAssocID="{CC8F4F83-6C68-4E00-B488-60A9BFAC317A}" presName="ConnectLine1" presStyleLbl="sibTrans1D1" presStyleIdx="0" presStyleCnt="2"/>
      <dgm:spPr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BB6BF11F-D122-4CF3-AC50-C91E03CC4ABC}" type="pres">
      <dgm:prSet presAssocID="{CC8F4F83-6C68-4E00-B488-60A9BFAC317A}" presName="EmptyPlaceHolder1" presStyleCnt="0"/>
      <dgm:spPr/>
    </dgm:pt>
    <dgm:pt modelId="{B828C222-8BEF-4BEC-A3BC-0AF38591913E}" type="pres">
      <dgm:prSet presAssocID="{2EAF42C0-6DFE-469F-8D69-EA60725AEF1C}" presName="spaceBetweenRectangles1" presStyleCnt="0"/>
      <dgm:spPr/>
    </dgm:pt>
    <dgm:pt modelId="{9EE377DF-B958-4C8A-B34D-4D180062D836}" type="pres">
      <dgm:prSet presAssocID="{D4EB08FB-E239-4EF5-BD77-9BAFFF7CBF13}" presName="composite1" presStyleCnt="0"/>
      <dgm:spPr/>
    </dgm:pt>
    <dgm:pt modelId="{5E970991-50EA-480C-B623-724B80C18E05}" type="pres">
      <dgm:prSet presAssocID="{D4EB08FB-E239-4EF5-BD77-9BAFFF7CBF13}" presName="ConnectorPoint1" presStyleLbl="lnNode1" presStyleIdx="1" presStyleCnt="2"/>
      <dgm:spPr/>
    </dgm:pt>
    <dgm:pt modelId="{7E3EC3CA-70D5-445F-9C37-E2189A686239}" type="pres">
      <dgm:prSet presAssocID="{D4EB08FB-E239-4EF5-BD77-9BAFFF7CBF13}" presName="DropPinPlaceHolder1" presStyleCnt="0"/>
      <dgm:spPr/>
    </dgm:pt>
    <dgm:pt modelId="{0CD76466-0600-40A6-BC30-41B2B5D6C4C8}" type="pres">
      <dgm:prSet presAssocID="{D4EB08FB-E239-4EF5-BD77-9BAFFF7CBF13}" presName="DropPin1" presStyleLbl="alignNode1" presStyleIdx="1" presStyleCnt="2"/>
      <dgm:spPr/>
    </dgm:pt>
    <dgm:pt modelId="{8B162A3A-49BE-423F-BAD9-7EF567B1B712}" type="pres">
      <dgm:prSet presAssocID="{D4EB08FB-E239-4EF5-BD77-9BAFFF7CBF13}" presName="Ellipse1" presStyleLbl="fgAcc1" presStyleIdx="2" presStyleCnt="3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70B9F342-90C5-4DBE-BA46-C2D656F87FCC}" type="pres">
      <dgm:prSet presAssocID="{D4EB08FB-E239-4EF5-BD77-9BAFFF7CBF13}" presName="L2TextContainer1" presStyleLbl="revTx" presStyleIdx="2" presStyleCnt="4">
        <dgm:presLayoutVars>
          <dgm:bulletEnabled val="1"/>
        </dgm:presLayoutVars>
      </dgm:prSet>
      <dgm:spPr/>
    </dgm:pt>
    <dgm:pt modelId="{7E7F2306-0BCD-485C-9709-096C29518B99}" type="pres">
      <dgm:prSet presAssocID="{D4EB08FB-E239-4EF5-BD77-9BAFFF7CBF13}" presName="L1TextContainer1" presStyleLbl="revTx" presStyleIdx="3" presStyleCnt="4">
        <dgm:presLayoutVars>
          <dgm:chMax val="1"/>
          <dgm:chPref val="1"/>
          <dgm:bulletEnabled val="1"/>
        </dgm:presLayoutVars>
      </dgm:prSet>
      <dgm:spPr/>
    </dgm:pt>
    <dgm:pt modelId="{77F8CAE0-DA22-4F72-B66D-21F800AF44C3}" type="pres">
      <dgm:prSet presAssocID="{D4EB08FB-E239-4EF5-BD77-9BAFFF7CBF13}" presName="ConnectLine1" presStyleLbl="sibTrans1D1" presStyleIdx="1" presStyleCnt="2"/>
      <dgm:spPr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4AEA624F-51EE-4525-8A18-86E78B316FB7}" type="pres">
      <dgm:prSet presAssocID="{D4EB08FB-E239-4EF5-BD77-9BAFFF7CBF13}" presName="EmptyPlaceHolder1" presStyleCnt="0"/>
      <dgm:spPr/>
    </dgm:pt>
  </dgm:ptLst>
  <dgm:cxnLst>
    <dgm:cxn modelId="{8A5D7117-C827-4FAA-B130-0B6540EFDCD5}" srcId="{D4EB08FB-E239-4EF5-BD77-9BAFFF7CBF13}" destId="{CF5F65EA-F815-40BC-8F6B-96849A9555F7}" srcOrd="0" destOrd="0" parTransId="{C2C2489E-2A9E-4C5B-A58D-833E254EBF40}" sibTransId="{31A5F1BC-CBC7-4E59-ACE9-109EA4B2277A}"/>
    <dgm:cxn modelId="{226B8B20-5C5A-4FFF-A484-81B968B1DAC8}" srcId="{DAAF294C-8812-4FC9-AD66-7F363C603FFC}" destId="{D4EB08FB-E239-4EF5-BD77-9BAFFF7CBF13}" srcOrd="1" destOrd="0" parTransId="{E834A4F3-F53E-436D-A279-8DD1157837A6}" sibTransId="{33BF7275-E1C0-4A19-8AAC-3E9177CE6EAF}"/>
    <dgm:cxn modelId="{41CAC629-8A3C-4720-B454-259441CB887B}" srcId="{DAAF294C-8812-4FC9-AD66-7F363C603FFC}" destId="{CC8F4F83-6C68-4E00-B488-60A9BFAC317A}" srcOrd="0" destOrd="0" parTransId="{F5554938-B519-4426-94AE-546298978AD2}" sibTransId="{2EAF42C0-6DFE-469F-8D69-EA60725AEF1C}"/>
    <dgm:cxn modelId="{B58DEC34-1599-4BD5-9140-058E39DEF901}" type="presOf" srcId="{B3D332FC-5A56-4ADB-A0F5-3D6AC163583F}" destId="{35FEE6FE-3B4E-4564-85F0-22DABE2E5406}" srcOrd="0" destOrd="0" presId="urn:microsoft.com/office/officeart/2017/3/layout/DropPinTimeline"/>
    <dgm:cxn modelId="{D8DB5E4D-19B3-4307-80C7-72B36803DBDD}" type="presOf" srcId="{CC8F4F83-6C68-4E00-B488-60A9BFAC317A}" destId="{15372C81-4B2E-413B-BECF-1BF541FBB09F}" srcOrd="0" destOrd="0" presId="urn:microsoft.com/office/officeart/2017/3/layout/DropPinTimeline"/>
    <dgm:cxn modelId="{9599F570-214D-4615-A1A6-88BD8D72355E}" type="presOf" srcId="{DAAF294C-8812-4FC9-AD66-7F363C603FFC}" destId="{193837CF-FACB-4EB2-95B6-7D6652130015}" srcOrd="0" destOrd="0" presId="urn:microsoft.com/office/officeart/2017/3/layout/DropPinTimeline"/>
    <dgm:cxn modelId="{DE27B389-D7D8-42C8-9FE7-D6AD939A34FB}" type="presOf" srcId="{CF5F65EA-F815-40BC-8F6B-96849A9555F7}" destId="{70B9F342-90C5-4DBE-BA46-C2D656F87FCC}" srcOrd="0" destOrd="0" presId="urn:microsoft.com/office/officeart/2017/3/layout/DropPinTimeline"/>
    <dgm:cxn modelId="{B7FC998C-E480-4E18-B9C8-C3EEC0F2D6A4}" type="presOf" srcId="{D4EB08FB-E239-4EF5-BD77-9BAFFF7CBF13}" destId="{7E7F2306-0BCD-485C-9709-096C29518B99}" srcOrd="0" destOrd="0" presId="urn:microsoft.com/office/officeart/2017/3/layout/DropPinTimeline"/>
    <dgm:cxn modelId="{EAB88A90-1763-4A96-9A50-6F9ED46E42F9}" srcId="{CC8F4F83-6C68-4E00-B488-60A9BFAC317A}" destId="{B3D332FC-5A56-4ADB-A0F5-3D6AC163583F}" srcOrd="0" destOrd="0" parTransId="{5C946620-0776-4B8A-BA3C-8039F1CE639F}" sibTransId="{48CE4A89-2ADB-48BA-A96F-56EAF0F1911D}"/>
    <dgm:cxn modelId="{1879F4A1-C6A6-45F7-A3E2-1E60615D7252}" type="presParOf" srcId="{193837CF-FACB-4EB2-95B6-7D6652130015}" destId="{434CCA85-7C72-4C7B-8289-8D52F1351551}" srcOrd="0" destOrd="0" presId="urn:microsoft.com/office/officeart/2017/3/layout/DropPinTimeline"/>
    <dgm:cxn modelId="{5C6F862E-DFAF-4D9E-8AB3-548584AF4E29}" type="presParOf" srcId="{193837CF-FACB-4EB2-95B6-7D6652130015}" destId="{13BE6856-9F55-4C69-98B7-F6F2C3EAF66A}" srcOrd="1" destOrd="0" presId="urn:microsoft.com/office/officeart/2017/3/layout/DropPinTimeline"/>
    <dgm:cxn modelId="{EC0EDD16-1742-4A11-A1C4-86591882E152}" type="presParOf" srcId="{13BE6856-9F55-4C69-98B7-F6F2C3EAF66A}" destId="{6B1CB747-80F0-4593-AF9B-FE7F7604EBBA}" srcOrd="0" destOrd="0" presId="urn:microsoft.com/office/officeart/2017/3/layout/DropPinTimeline"/>
    <dgm:cxn modelId="{2EFFD29C-8DF1-4EEB-8888-0D8233AF8F60}" type="presParOf" srcId="{6B1CB747-80F0-4593-AF9B-FE7F7604EBBA}" destId="{9600790A-34D9-4C62-88E3-1F7124AB92D4}" srcOrd="0" destOrd="0" presId="urn:microsoft.com/office/officeart/2017/3/layout/DropPinTimeline"/>
    <dgm:cxn modelId="{8D4A3677-5E7C-4CEE-AF3C-FF4076507530}" type="presParOf" srcId="{6B1CB747-80F0-4593-AF9B-FE7F7604EBBA}" destId="{4C64D24A-0163-4FAE-B6E6-9DB5253C26B6}" srcOrd="1" destOrd="0" presId="urn:microsoft.com/office/officeart/2017/3/layout/DropPinTimeline"/>
    <dgm:cxn modelId="{D5F206BC-09FA-4DE5-898A-D41918DC92DE}" type="presParOf" srcId="{4C64D24A-0163-4FAE-B6E6-9DB5253C26B6}" destId="{90E4C932-4183-4F8A-8FE9-630956679E49}" srcOrd="0" destOrd="0" presId="urn:microsoft.com/office/officeart/2017/3/layout/DropPinTimeline"/>
    <dgm:cxn modelId="{E893B874-20D3-4D93-A601-868F902C0625}" type="presParOf" srcId="{4C64D24A-0163-4FAE-B6E6-9DB5253C26B6}" destId="{6606653B-A7DC-4B52-8ABB-6BB460F94641}" srcOrd="1" destOrd="0" presId="urn:microsoft.com/office/officeart/2017/3/layout/DropPinTimeline"/>
    <dgm:cxn modelId="{E12508C5-625C-4B26-8C2C-787215734796}" type="presParOf" srcId="{6B1CB747-80F0-4593-AF9B-FE7F7604EBBA}" destId="{35FEE6FE-3B4E-4564-85F0-22DABE2E5406}" srcOrd="2" destOrd="0" presId="urn:microsoft.com/office/officeart/2017/3/layout/DropPinTimeline"/>
    <dgm:cxn modelId="{1C641986-5F45-4EAB-9B51-FED670326544}" type="presParOf" srcId="{6B1CB747-80F0-4593-AF9B-FE7F7604EBBA}" destId="{15372C81-4B2E-413B-BECF-1BF541FBB09F}" srcOrd="3" destOrd="0" presId="urn:microsoft.com/office/officeart/2017/3/layout/DropPinTimeline"/>
    <dgm:cxn modelId="{A8D571D6-E24A-4C42-B9E9-75F5177D314D}" type="presParOf" srcId="{6B1CB747-80F0-4593-AF9B-FE7F7604EBBA}" destId="{A3837EB2-CB3F-47EC-9B4D-F3C024034523}" srcOrd="4" destOrd="0" presId="urn:microsoft.com/office/officeart/2017/3/layout/DropPinTimeline"/>
    <dgm:cxn modelId="{EA75314C-3743-473D-BEC0-69E45F293C88}" type="presParOf" srcId="{6B1CB747-80F0-4593-AF9B-FE7F7604EBBA}" destId="{BB6BF11F-D122-4CF3-AC50-C91E03CC4ABC}" srcOrd="5" destOrd="0" presId="urn:microsoft.com/office/officeart/2017/3/layout/DropPinTimeline"/>
    <dgm:cxn modelId="{1F20A908-264B-4994-A323-EB20FE279109}" type="presParOf" srcId="{13BE6856-9F55-4C69-98B7-F6F2C3EAF66A}" destId="{B828C222-8BEF-4BEC-A3BC-0AF38591913E}" srcOrd="1" destOrd="0" presId="urn:microsoft.com/office/officeart/2017/3/layout/DropPinTimeline"/>
    <dgm:cxn modelId="{D65ED0B5-D372-4885-B514-16CFCD291CC8}" type="presParOf" srcId="{13BE6856-9F55-4C69-98B7-F6F2C3EAF66A}" destId="{9EE377DF-B958-4C8A-B34D-4D180062D836}" srcOrd="2" destOrd="0" presId="urn:microsoft.com/office/officeart/2017/3/layout/DropPinTimeline"/>
    <dgm:cxn modelId="{3AE7B6F1-534D-433B-A617-1D9F8FF359BA}" type="presParOf" srcId="{9EE377DF-B958-4C8A-B34D-4D180062D836}" destId="{5E970991-50EA-480C-B623-724B80C18E05}" srcOrd="0" destOrd="0" presId="urn:microsoft.com/office/officeart/2017/3/layout/DropPinTimeline"/>
    <dgm:cxn modelId="{28A35B6B-5503-45E5-B9A7-FED6A316414B}" type="presParOf" srcId="{9EE377DF-B958-4C8A-B34D-4D180062D836}" destId="{7E3EC3CA-70D5-445F-9C37-E2189A686239}" srcOrd="1" destOrd="0" presId="urn:microsoft.com/office/officeart/2017/3/layout/DropPinTimeline"/>
    <dgm:cxn modelId="{6FD1C10B-2376-4DF6-82DE-08B8F4411FCD}" type="presParOf" srcId="{7E3EC3CA-70D5-445F-9C37-E2189A686239}" destId="{0CD76466-0600-40A6-BC30-41B2B5D6C4C8}" srcOrd="0" destOrd="0" presId="urn:microsoft.com/office/officeart/2017/3/layout/DropPinTimeline"/>
    <dgm:cxn modelId="{F74C60FB-C4D5-41FD-878C-3B2720EF776D}" type="presParOf" srcId="{7E3EC3CA-70D5-445F-9C37-E2189A686239}" destId="{8B162A3A-49BE-423F-BAD9-7EF567B1B712}" srcOrd="1" destOrd="0" presId="urn:microsoft.com/office/officeart/2017/3/layout/DropPinTimeline"/>
    <dgm:cxn modelId="{333CEAD6-AFA4-4B5C-8E89-4A0F4F50875E}" type="presParOf" srcId="{9EE377DF-B958-4C8A-B34D-4D180062D836}" destId="{70B9F342-90C5-4DBE-BA46-C2D656F87FCC}" srcOrd="2" destOrd="0" presId="urn:microsoft.com/office/officeart/2017/3/layout/DropPinTimeline"/>
    <dgm:cxn modelId="{74C86BDF-D158-41E2-8372-AC0215B0A68F}" type="presParOf" srcId="{9EE377DF-B958-4C8A-B34D-4D180062D836}" destId="{7E7F2306-0BCD-485C-9709-096C29518B99}" srcOrd="3" destOrd="0" presId="urn:microsoft.com/office/officeart/2017/3/layout/DropPinTimeline"/>
    <dgm:cxn modelId="{2A91A531-8DEE-432D-ACA1-4A5AD7A8DC2A}" type="presParOf" srcId="{9EE377DF-B958-4C8A-B34D-4D180062D836}" destId="{77F8CAE0-DA22-4F72-B66D-21F800AF44C3}" srcOrd="4" destOrd="0" presId="urn:microsoft.com/office/officeart/2017/3/layout/DropPinTimeline"/>
    <dgm:cxn modelId="{F6D64828-5860-4F04-A60A-F07942AC5745}" type="presParOf" srcId="{9EE377DF-B958-4C8A-B34D-4D180062D836}" destId="{4AEA624F-51EE-4525-8A18-86E78B316FB7}" srcOrd="5" destOrd="0" presId="urn:microsoft.com/office/officeart/2017/3/layout/DropPinTimelin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E7AEF8-050C-49B0-96AC-A2937CC280D7}">
      <dsp:nvSpPr>
        <dsp:cNvPr id="0" name=""/>
        <dsp:cNvSpPr/>
      </dsp:nvSpPr>
      <dsp:spPr>
        <a:xfrm>
          <a:off x="0" y="0"/>
          <a:ext cx="1051560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BAF262A-D90E-4C8B-A9F7-4AD52F1D1DB6}">
      <dsp:nvSpPr>
        <dsp:cNvPr id="0" name=""/>
        <dsp:cNvSpPr/>
      </dsp:nvSpPr>
      <dsp:spPr>
        <a:xfrm>
          <a:off x="0" y="0"/>
          <a:ext cx="10515600" cy="8927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Marisa Vasquez * 210-829-3999 * </a:t>
          </a:r>
          <a:r>
            <a:rPr lang="en-US" sz="3300" kern="1200" dirty="0">
              <a:hlinkClick xmlns:r="http://schemas.openxmlformats.org/officeDocument/2006/relationships" r:id="rId1"/>
            </a:rPr>
            <a:t>mfvasque@uiwtx.edu</a:t>
          </a:r>
          <a:endParaRPr lang="en-US" sz="3300" kern="1200" dirty="0"/>
        </a:p>
      </dsp:txBody>
      <dsp:txXfrm>
        <a:off x="0" y="0"/>
        <a:ext cx="10515600" cy="892740"/>
      </dsp:txXfrm>
    </dsp:sp>
    <dsp:sp modelId="{309E8F46-CC99-48C6-B79A-0A0C8C2BA99E}">
      <dsp:nvSpPr>
        <dsp:cNvPr id="0" name=""/>
        <dsp:cNvSpPr/>
      </dsp:nvSpPr>
      <dsp:spPr>
        <a:xfrm>
          <a:off x="0" y="892740"/>
          <a:ext cx="1051560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42554F1-5548-45D3-AC06-98D35997DFF3}">
      <dsp:nvSpPr>
        <dsp:cNvPr id="0" name=""/>
        <dsp:cNvSpPr/>
      </dsp:nvSpPr>
      <dsp:spPr>
        <a:xfrm>
          <a:off x="0" y="892740"/>
          <a:ext cx="10515600" cy="8927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Carmen Rivera   * 210-805-5837 * </a:t>
          </a:r>
          <a:r>
            <a:rPr lang="en-US" sz="3300" kern="1200" dirty="0">
              <a:hlinkClick xmlns:r="http://schemas.openxmlformats.org/officeDocument/2006/relationships" r:id="rId2"/>
            </a:rPr>
            <a:t>rivera@uiwtx.edu</a:t>
          </a:r>
          <a:endParaRPr lang="en-US" sz="3300" kern="1200" dirty="0"/>
        </a:p>
      </dsp:txBody>
      <dsp:txXfrm>
        <a:off x="0" y="892740"/>
        <a:ext cx="10515600" cy="892740"/>
      </dsp:txXfrm>
    </dsp:sp>
    <dsp:sp modelId="{911ABB68-3916-4B18-B4C5-EF9EB91B6440}">
      <dsp:nvSpPr>
        <dsp:cNvPr id="0" name=""/>
        <dsp:cNvSpPr/>
      </dsp:nvSpPr>
      <dsp:spPr>
        <a:xfrm>
          <a:off x="0" y="1785481"/>
          <a:ext cx="1051560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DA2862F-4B1A-450D-92F7-75D5EDEC0129}">
      <dsp:nvSpPr>
        <dsp:cNvPr id="0" name=""/>
        <dsp:cNvSpPr/>
      </dsp:nvSpPr>
      <dsp:spPr>
        <a:xfrm>
          <a:off x="0" y="1785481"/>
          <a:ext cx="10515600" cy="8927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Jessica Cevallos * 210-805-1236 * </a:t>
          </a:r>
          <a:r>
            <a:rPr lang="en-US" sz="3300" kern="1200" dirty="0">
              <a:hlinkClick xmlns:r="http://schemas.openxmlformats.org/officeDocument/2006/relationships" r:id="rId3"/>
            </a:rPr>
            <a:t>jevarga1@uiwtx.edu</a:t>
          </a:r>
          <a:endParaRPr lang="en-US" sz="3300" kern="1200" dirty="0"/>
        </a:p>
      </dsp:txBody>
      <dsp:txXfrm>
        <a:off x="0" y="1785481"/>
        <a:ext cx="10515600" cy="892740"/>
      </dsp:txXfrm>
    </dsp:sp>
    <dsp:sp modelId="{BF50F282-0A52-4383-B0C0-499CF5595667}">
      <dsp:nvSpPr>
        <dsp:cNvPr id="0" name=""/>
        <dsp:cNvSpPr/>
      </dsp:nvSpPr>
      <dsp:spPr>
        <a:xfrm>
          <a:off x="0" y="2678222"/>
          <a:ext cx="1051560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F566112-7939-4D13-A510-CD9F37B9BC8C}">
      <dsp:nvSpPr>
        <dsp:cNvPr id="0" name=""/>
        <dsp:cNvSpPr/>
      </dsp:nvSpPr>
      <dsp:spPr>
        <a:xfrm>
          <a:off x="0" y="2678222"/>
          <a:ext cx="10515600" cy="8927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Lisa Bosquez      * 210-805-5836 * </a:t>
          </a:r>
          <a:r>
            <a:rPr lang="en-US" sz="3300" kern="1200" dirty="0">
              <a:hlinkClick xmlns:r="http://schemas.openxmlformats.org/officeDocument/2006/relationships" r:id="rId4"/>
            </a:rPr>
            <a:t>lbosquez@uiwtx.edu</a:t>
          </a:r>
          <a:r>
            <a:rPr lang="en-US" sz="3300" kern="1200" dirty="0"/>
            <a:t> </a:t>
          </a:r>
        </a:p>
      </dsp:txBody>
      <dsp:txXfrm>
        <a:off x="0" y="2678222"/>
        <a:ext cx="10515600" cy="8927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4CCA85-7C72-4C7B-8289-8D52F1351551}">
      <dsp:nvSpPr>
        <dsp:cNvPr id="0" name=""/>
        <dsp:cNvSpPr/>
      </dsp:nvSpPr>
      <dsp:spPr>
        <a:xfrm>
          <a:off x="0" y="1788687"/>
          <a:ext cx="6305141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E4C932-4183-4F8A-8FE9-630956679E49}">
      <dsp:nvSpPr>
        <dsp:cNvPr id="0" name=""/>
        <dsp:cNvSpPr/>
      </dsp:nvSpPr>
      <dsp:spPr>
        <a:xfrm rot="8100000">
          <a:off x="55977" y="412222"/>
          <a:ext cx="263076" cy="263076"/>
        </a:xfrm>
        <a:prstGeom prst="teardrop">
          <a:avLst>
            <a:gd name="adj" fmla="val 11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06653B-A7DC-4B52-8ABB-6BB460F94641}">
      <dsp:nvSpPr>
        <dsp:cNvPr id="0" name=""/>
        <dsp:cNvSpPr/>
      </dsp:nvSpPr>
      <dsp:spPr>
        <a:xfrm>
          <a:off x="85203" y="441447"/>
          <a:ext cx="204625" cy="20462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FEE6FE-3B4E-4564-85F0-22DABE2E5406}">
      <dsp:nvSpPr>
        <dsp:cNvPr id="0" name=""/>
        <dsp:cNvSpPr/>
      </dsp:nvSpPr>
      <dsp:spPr>
        <a:xfrm>
          <a:off x="373539" y="729784"/>
          <a:ext cx="2292710" cy="10589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5250" rIns="0" bIns="142875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Goods received or services rendered by May 31st must post to FY25.</a:t>
          </a:r>
        </a:p>
      </dsp:txBody>
      <dsp:txXfrm>
        <a:off x="373539" y="729784"/>
        <a:ext cx="2292710" cy="1058902"/>
      </dsp:txXfrm>
    </dsp:sp>
    <dsp:sp modelId="{15372C81-4B2E-413B-BECF-1BF541FBB09F}">
      <dsp:nvSpPr>
        <dsp:cNvPr id="0" name=""/>
        <dsp:cNvSpPr/>
      </dsp:nvSpPr>
      <dsp:spPr>
        <a:xfrm>
          <a:off x="373539" y="357737"/>
          <a:ext cx="2292710" cy="372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30 May</a:t>
          </a:r>
        </a:p>
      </dsp:txBody>
      <dsp:txXfrm>
        <a:off x="373539" y="357737"/>
        <a:ext cx="2292710" cy="372046"/>
      </dsp:txXfrm>
    </dsp:sp>
    <dsp:sp modelId="{A3837EB2-CB3F-47EC-9B4D-F3C024034523}">
      <dsp:nvSpPr>
        <dsp:cNvPr id="0" name=""/>
        <dsp:cNvSpPr/>
      </dsp:nvSpPr>
      <dsp:spPr>
        <a:xfrm>
          <a:off x="187516" y="729784"/>
          <a:ext cx="0" cy="1058902"/>
        </a:xfrm>
        <a:prstGeom prst="line">
          <a:avLst/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00790A-34D9-4C62-88E3-1F7124AB92D4}">
      <dsp:nvSpPr>
        <dsp:cNvPr id="0" name=""/>
        <dsp:cNvSpPr/>
      </dsp:nvSpPr>
      <dsp:spPr>
        <a:xfrm>
          <a:off x="153049" y="1755202"/>
          <a:ext cx="66968" cy="6696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D76466-0600-40A6-BC30-41B2B5D6C4C8}">
      <dsp:nvSpPr>
        <dsp:cNvPr id="0" name=""/>
        <dsp:cNvSpPr/>
      </dsp:nvSpPr>
      <dsp:spPr>
        <a:xfrm rot="18900000">
          <a:off x="3595831" y="2902074"/>
          <a:ext cx="263076" cy="263076"/>
        </a:xfrm>
        <a:prstGeom prst="teardrop">
          <a:avLst>
            <a:gd name="adj" fmla="val 11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162A3A-49BE-423F-BAD9-7EF567B1B712}">
      <dsp:nvSpPr>
        <dsp:cNvPr id="0" name=""/>
        <dsp:cNvSpPr/>
      </dsp:nvSpPr>
      <dsp:spPr>
        <a:xfrm>
          <a:off x="3625057" y="2931300"/>
          <a:ext cx="204625" cy="20462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B9F342-90C5-4DBE-BA46-C2D656F87FCC}">
      <dsp:nvSpPr>
        <dsp:cNvPr id="0" name=""/>
        <dsp:cNvSpPr/>
      </dsp:nvSpPr>
      <dsp:spPr>
        <a:xfrm>
          <a:off x="3913393" y="1788687"/>
          <a:ext cx="2292710" cy="10589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875" rIns="95250" bIns="9525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Goods received or services rendered on or after June 1st must post to FY26.</a:t>
          </a:r>
        </a:p>
      </dsp:txBody>
      <dsp:txXfrm>
        <a:off x="3913393" y="1788687"/>
        <a:ext cx="2292710" cy="1058902"/>
      </dsp:txXfrm>
    </dsp:sp>
    <dsp:sp modelId="{7E7F2306-0BCD-485C-9709-096C29518B99}">
      <dsp:nvSpPr>
        <dsp:cNvPr id="0" name=""/>
        <dsp:cNvSpPr/>
      </dsp:nvSpPr>
      <dsp:spPr>
        <a:xfrm>
          <a:off x="3913393" y="2847589"/>
          <a:ext cx="2292710" cy="372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1 June</a:t>
          </a:r>
        </a:p>
      </dsp:txBody>
      <dsp:txXfrm>
        <a:off x="3913393" y="2847589"/>
        <a:ext cx="2292710" cy="372046"/>
      </dsp:txXfrm>
    </dsp:sp>
    <dsp:sp modelId="{77F8CAE0-DA22-4F72-B66D-21F800AF44C3}">
      <dsp:nvSpPr>
        <dsp:cNvPr id="0" name=""/>
        <dsp:cNvSpPr/>
      </dsp:nvSpPr>
      <dsp:spPr>
        <a:xfrm>
          <a:off x="3727369" y="1788687"/>
          <a:ext cx="0" cy="1058902"/>
        </a:xfrm>
        <a:prstGeom prst="line">
          <a:avLst/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970991-50EA-480C-B623-724B80C18E05}">
      <dsp:nvSpPr>
        <dsp:cNvPr id="0" name=""/>
        <dsp:cNvSpPr/>
      </dsp:nvSpPr>
      <dsp:spPr>
        <a:xfrm>
          <a:off x="3692903" y="1755202"/>
          <a:ext cx="66968" cy="6696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7/3/layout/DropPinTimeline">
  <dgm:title val="Drop Pin Timeline"/>
  <dgm:desc val="Use to show a list of events in chronological order. An invisible box next to the pin contains the date and the description is immediately below. It can display a medium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 styleLbl="fg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 w="19050">
                    <a:solidFill>
                      <a:srgbClr val="000000"/>
                    </a:solidFill>
                    <a:tailEnd type="triangle" w="lg" len="lg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>
                    <a:solidFill>
                      <a:srgbClr val="000000"/>
                    </a:solidFill>
                    <a:headEnd type="triangle" w="lg" len="lg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ConnectorPoint1" styleLbl="lnNode1" moveWith="ConnectLine1">
                <dgm:alg type="sp"/>
                <dgm:shape xmlns:r="http://schemas.openxmlformats.org/officeDocument/2006/relationships" type="ellipse" r:blip="" zOrderOff="10">
                  <dgm:adjLst/>
                </dgm:shape>
                <dgm:presOf/>
                <dgm:constrLst>
                  <dgm:constr type="w" refType="h" op="equ"/>
                </dgm:constrLst>
              </dgm:layoutNod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/>
                  <dgm:constr type="h" for="ch" forName="DropPin1" refType="h"/>
                  <dgm:constr type="ctrX" for="ch" forName="DropPin1" refType="w" fact="0.5"/>
                  <dgm:constr type="ctrY" for="ch" forName="DropPin1" refType="h" fact="0.5"/>
                  <dgm:constr type="w" for="ch" forName="Ellipse1" refType="w" refFor="ch" refForName="DropPin1" fact="0.55"/>
                  <dgm:constr type="h" for="ch" forName="Ellipse1" refType="w" refFor="ch" refForName="DropPin1" fact="0.55"/>
                  <dgm:constr type="ctrX" for="ch" forName="Ellipse1" refType="ctrX" refFor="ch" refForName="DropPin1"/>
                  <dgm:constr type="ctrY" for="ch" forName="Ellipse1" refType="ctrY" refFor="ch" refForName="DropPin1"/>
                </dgm:constrLst>
                <dgm:layoutNode name="DropPin1" styleLbl="alignNode1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fgAcc1" moveWith="DropPin1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5"/>
                      <dgm:constr type="bMarg" refType="primFontSz" fact="0.75"/>
                    </dgm:constrLst>
                  </dgm:if>
                  <dgm:else name="Name881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1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1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ConnectorPoint" styleLbl="lnNode1" moveWith="ConnectLine">
                <dgm:alg type="sp"/>
                <dgm:shape xmlns:r="http://schemas.openxmlformats.org/officeDocument/2006/relationships" type="ellipse" r:blip="" zOrderOff="10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6350"/>
                      </dgm1612:spPr>
                    </a:ext>
                  </dgm:extLst>
                </dgm:shape>
                <dgm:presOf/>
                <dgm:constrLst>
                  <dgm:constr type="w" refType="h" op="equ"/>
                </dgm:constrLst>
              </dgm:layoutNod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/>
                  <dgm:constr type="h" for="ch" forName="DropPin" refType="h"/>
                  <dgm:constr type="ctrX" for="ch" forName="DropPin" refType="w" fact="0.5"/>
                  <dgm:constr type="ctrY" for="ch" forName="DropPin" refType="h" fact="0.5"/>
                  <dgm:constr type="w" for="ch" forName="Ellipse" refType="w" refFor="ch" refForName="DropPin" fact="0.55"/>
                  <dgm:constr type="h" for="ch" forName="Ellipse" refType="w" refFor="ch" refForName="DropPin" fact="0.55"/>
                  <dgm:constr type="ctrX" for="ch" forName="Ellipse" refType="ctrX" refFor="ch" refForName="DropPin"/>
                  <dgm:constr type="ctrY" for="ch" forName="Ellipse" refType="ctrY" refFor="ch" refForName="DropPin"/>
                </dgm:constrLst>
                <dgm:layoutNode name="DropPin" styleLbl="alignNode1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fgAcc1" moveWith="DropPin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5"/>
                      <dgm:constr type="bMarg" refType="primFontSz" fact="0.75"/>
                    </dgm:constrLst>
                  </dgm:if>
                  <dgm:else name="Name88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E7F456E-01A6-4013-ACA5-F5492591A24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4983A3-9B9B-4D61-97C9-B9E239A315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6F32FC-4BD9-442A-A8C6-51598C909FE3}" type="datetimeFigureOut">
              <a:rPr lang="en-US" smtClean="0"/>
              <a:t>1/29/2025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EABE74-7A97-4D17-8390-42ADD25C33C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2C1DBD-1052-425E-BF3C-983304BED5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EEFA9E-C190-4F5C-8394-BD5F1CD55C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8019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6371FA-A98D-41E8-93F4-09945841298A}" type="datetimeFigureOut">
              <a:rPr lang="en-US" smtClean="0"/>
              <a:t>1/29/2025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289C57-55D7-40A4-A101-E74FAC7A09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902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128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438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954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3241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2B7B68-AE02-ED9A-BD63-D78DBC964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806E04-3BA6-BEE8-EBD0-1C44769FB1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A2118C-5EAB-07B4-D4ED-635400AFE1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CE98F8-B081-1F55-CB4E-0D6D4DA439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933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5D124F-A45B-861A-63FF-04F4F4D44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0088E2-70B2-D2A3-8597-7209F6828E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FB12A3-0AD9-F01A-5011-5A64AC930E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77055B-15E8-27FB-55EF-1BF6AE99AB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2052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3896D7-02DF-0F17-F5D0-1A4556C0B0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40DAA2-A093-23F2-8D57-7553BBA676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207881-D4EC-C515-AD3A-8D585E40D0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256691-6D2B-C7C3-3040-0E33DF8419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6124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144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41918" y="3329790"/>
            <a:ext cx="4941771" cy="3200400"/>
          </a:xfrm>
        </p:spPr>
        <p:txBody>
          <a:bodyPr anchor="ctr">
            <a:noAutofit/>
          </a:bodyPr>
          <a:lstStyle>
            <a:lvl1pPr algn="l">
              <a:defRPr sz="3600" spc="150" baseline="0"/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04F1E16-9A84-4D0E-9706-79C396AF6A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58" t="23650" b="-1"/>
          <a:stretch/>
        </p:blipFill>
        <p:spPr>
          <a:xfrm>
            <a:off x="0" y="0"/>
            <a:ext cx="9488312" cy="505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826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895350"/>
            <a:ext cx="3247662" cy="1917700"/>
          </a:xfrm>
        </p:spPr>
        <p:txBody>
          <a:bodyPr>
            <a:normAutofit/>
          </a:bodyPr>
          <a:lstStyle>
            <a:lvl1pPr algn="l">
              <a:defRPr lang="en-US" sz="24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A14C3057-3BCC-F9A2-98D8-17DDB36F1823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38200" y="2813049"/>
            <a:ext cx="3247662" cy="3238499"/>
          </a:xfrm>
        </p:spPr>
        <p:txBody>
          <a:bodyPr tIns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0" spc="50" baseline="0"/>
            </a:lvl1pPr>
            <a:lvl2pPr marL="28346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2pPr>
            <a:lvl3pPr marL="566928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3pPr>
            <a:lvl4pPr marL="859536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4pPr>
            <a:lvl5pPr marL="115214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C3975522-461E-4D79-B5B9-BF9471B54688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4216396" y="895927"/>
            <a:ext cx="7137404" cy="511588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table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F91997C-538B-C8B9-14D7-31A1932F6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1615" y="6356349"/>
            <a:ext cx="3819228" cy="365125"/>
          </a:xfrm>
        </p:spPr>
        <p:txBody>
          <a:bodyPr/>
          <a:lstStyle>
            <a:lvl1pPr algn="l"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F777EF4-982E-9337-7E82-31DC723C1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34303BA-AFB6-0E22-486F-785994E3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2327564" cy="1505528"/>
            <a:chOff x="0" y="0"/>
            <a:chExt cx="2238376" cy="310515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66E3A08-02EB-7B54-5089-E7A7F19FD72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0"/>
              <a:ext cx="1238250" cy="31051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14F9BE5-00B2-ADDF-771C-AB098B36C820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0"/>
              <a:ext cx="2238376" cy="2476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280816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37192"/>
            <a:ext cx="5655197" cy="1997867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2705177"/>
            <a:ext cx="5733772" cy="448990"/>
          </a:xfrm>
        </p:spPr>
        <p:txBody>
          <a:bodyPr anchor="ctr">
            <a:noAutofit/>
          </a:bodyPr>
          <a:lstStyle>
            <a:lvl1pPr marL="0" indent="0">
              <a:buNone/>
              <a:defRPr lang="en-US" sz="1800" b="1" kern="1200" spc="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8199" y="3154166"/>
            <a:ext cx="5733773" cy="3032733"/>
          </a:xfr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 spc="50" baseline="0"/>
            </a:lvl1pPr>
            <a:lvl2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 spc="50" baseline="0"/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 spc="50" baseline="0"/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 spc="50" baseline="0"/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 spc="50" baseline="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887108" y="2705177"/>
            <a:ext cx="3943627" cy="448989"/>
          </a:xfrm>
        </p:spPr>
        <p:txBody>
          <a:bodyPr anchor="ctr">
            <a:noAutofit/>
          </a:bodyPr>
          <a:lstStyle>
            <a:lvl1pPr marL="0" indent="0">
              <a:buNone/>
              <a:defRPr lang="en-US" sz="1800" b="1" kern="1200" spc="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120DFF5-B64A-9744-4500-1D7BBA19BF1C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887107" y="3164867"/>
            <a:ext cx="3943627" cy="3032733"/>
          </a:xfrm>
        </p:spPr>
        <p:txBody>
          <a:bodyPr tIns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0" spc="50" baseline="0"/>
            </a:lvl1pPr>
            <a:lvl2pPr marL="28346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2pPr>
            <a:lvl3pPr marL="566928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3pPr>
            <a:lvl4pPr marL="859536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4pPr>
            <a:lvl5pPr marL="115214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3986" y="6356350"/>
            <a:ext cx="4114800" cy="365125"/>
          </a:xfrm>
        </p:spPr>
        <p:txBody>
          <a:bodyPr/>
          <a:lstStyle>
            <a:lvl1pPr algn="l"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0588715-35AD-8BE1-A5FC-E28BDD3854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645" t="319" r="28732" b="73496"/>
          <a:stretch/>
        </p:blipFill>
        <p:spPr>
          <a:xfrm rot="10800000" flipH="1">
            <a:off x="6308436" y="-11"/>
            <a:ext cx="5883564" cy="236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4519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544E9C70-0200-3C21-7766-CB9EA5FBF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2590800" cy="1027906"/>
            <a:chOff x="0" y="0"/>
            <a:chExt cx="2590800" cy="102790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D5E4B16-2071-DEE9-BE53-F35AFBEFCA5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0" y="0"/>
              <a:ext cx="2590800" cy="76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CB2B071-0355-D550-18A8-9D515CA1698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0"/>
              <a:ext cx="704850" cy="102790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53550"/>
            <a:ext cx="10515600" cy="1325563"/>
          </a:xfrm>
        </p:spPr>
        <p:txBody>
          <a:bodyPr anchor="b"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C3975522-461E-4D79-B5B9-BF9471B54688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838200" y="2111381"/>
            <a:ext cx="10515600" cy="3570963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table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FB554B2-4C33-2975-9F27-94B8AE71D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49"/>
            <a:ext cx="3819228" cy="365125"/>
          </a:xfrm>
        </p:spPr>
        <p:txBody>
          <a:bodyPr/>
          <a:lstStyle>
            <a:lvl1pPr algn="l"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03C6776-E983-2BA3-1054-75996FE0F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6800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losin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67200" y="1615736"/>
            <a:ext cx="4179570" cy="1524735"/>
          </a:xfrm>
        </p:spPr>
        <p:txBody>
          <a:bodyPr anchor="b">
            <a:noAutofit/>
          </a:bodyPr>
          <a:lstStyle>
            <a:lvl1pPr algn="l">
              <a:defRPr sz="36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7200" y="3238103"/>
            <a:ext cx="4179570" cy="2850181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D3361C9-310A-4255-A94E-B77588962D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3176938" cy="6858000"/>
          </a:xfrm>
          <a:prstGeom prst="rect">
            <a:avLst/>
          </a:prstGeom>
        </p:spPr>
      </p:pic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6026D44C-0B39-4DE1-A0FC-5615DDAAE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356350"/>
            <a:ext cx="4179570" cy="365125"/>
          </a:xfrm>
        </p:spPr>
        <p:txBody>
          <a:bodyPr/>
          <a:lstStyle>
            <a:lvl1pPr algn="l"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0F8222B4-B618-42C4-8BDB-D2E4DF2F2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79428" y="6356350"/>
            <a:ext cx="1774371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140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514C6BF-376E-43E8-881D-2E7674269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301" r="28341" b="23071"/>
          <a:stretch/>
        </p:blipFill>
        <p:spPr>
          <a:xfrm>
            <a:off x="4229100" y="0"/>
            <a:ext cx="79629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0A9B92-C2D0-466A-A680-A35832C452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3500" y="1020445"/>
            <a:ext cx="2895600" cy="1325563"/>
          </a:xfrm>
        </p:spPr>
        <p:txBody>
          <a:bodyPr anchor="b">
            <a:normAutofit/>
          </a:bodyPr>
          <a:lstStyle>
            <a:lvl1pPr>
              <a:defRPr sz="28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41CE6-5A88-4C5C-B2A4-6A5D2153B16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333500" y="2674013"/>
            <a:ext cx="2895600" cy="3269589"/>
          </a:xfrm>
        </p:spPr>
        <p:txBody>
          <a:bodyPr>
            <a:normAutofit/>
          </a:bodyPr>
          <a:lstStyle>
            <a:lvl1pPr marL="0" indent="0">
              <a:lnSpc>
                <a:spcPct val="140000"/>
              </a:lnSpc>
              <a:spcBef>
                <a:spcPts val="10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lnSpc>
                <a:spcPct val="140000"/>
              </a:lnSpc>
              <a:spcBef>
                <a:spcPts val="1000"/>
              </a:spcBef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lnSpc>
                <a:spcPct val="140000"/>
              </a:lnSpc>
              <a:spcBef>
                <a:spcPts val="1000"/>
              </a:spcBef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lnSpc>
                <a:spcPct val="140000"/>
              </a:lnSpc>
              <a:spcBef>
                <a:spcPts val="1000"/>
              </a:spcBef>
              <a:buNone/>
              <a:defRPr sz="1800">
                <a:solidFill>
                  <a:schemeClr val="bg1"/>
                </a:solidFill>
              </a:defRPr>
            </a:lvl4pPr>
            <a:lvl5pPr marL="1828800" indent="0">
              <a:lnSpc>
                <a:spcPct val="140000"/>
              </a:lnSpc>
              <a:spcBef>
                <a:spcPts val="1000"/>
              </a:spcBef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7F11D-8AF8-44D6-A48B-D8C7779B8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33500" y="6356349"/>
            <a:ext cx="3819228" cy="365125"/>
          </a:xfrm>
        </p:spPr>
        <p:txBody>
          <a:bodyPr/>
          <a:lstStyle>
            <a:lvl1pPr algn="l"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C0879-6B0F-4AF6-A997-EC61DA896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124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91350" y="487018"/>
            <a:ext cx="4179570" cy="3377354"/>
          </a:xfrm>
        </p:spPr>
        <p:txBody>
          <a:bodyPr anchor="b">
            <a:noAutofit/>
          </a:bodyPr>
          <a:lstStyle>
            <a:lvl1pPr algn="l">
              <a:defRPr sz="3600" spc="15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A96E214-6A61-C8A7-B1DB-C8C260C134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6557818" cy="6858000"/>
            <a:chOff x="0" y="0"/>
            <a:chExt cx="4762501" cy="5186363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18BC1BC-99D6-D9F4-19F9-AAE722E2AE61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0" y="876300"/>
              <a:ext cx="4762500" cy="16287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6816F797-248B-2C75-29B9-DB65A809D47B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2638425" y="0"/>
              <a:ext cx="2124076" cy="518636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82501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91350" y="487680"/>
            <a:ext cx="4179570" cy="3376691"/>
          </a:xfrm>
        </p:spPr>
        <p:txBody>
          <a:bodyPr anchor="b">
            <a:noAutofit/>
          </a:bodyPr>
          <a:lstStyle>
            <a:lvl1pPr algn="l">
              <a:defRPr sz="36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D8E94DD-0F7B-3F92-58EA-5F06D557BF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990667" y="0"/>
            <a:ext cx="1126278" cy="25122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19F5397-34DB-BC88-ADF5-AA470A06FE5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5080"/>
            <a:ext cx="6576291" cy="6872605"/>
          </a:xfrm>
          <a:custGeom>
            <a:avLst/>
            <a:gdLst>
              <a:gd name="connsiteX0" fmla="*/ 0 w 6576291"/>
              <a:gd name="connsiteY0" fmla="*/ 0 h 6867525"/>
              <a:gd name="connsiteX1" fmla="*/ 6576291 w 6576291"/>
              <a:gd name="connsiteY1" fmla="*/ 0 h 6867525"/>
              <a:gd name="connsiteX2" fmla="*/ 6576291 w 6576291"/>
              <a:gd name="connsiteY2" fmla="*/ 6867525 h 6867525"/>
              <a:gd name="connsiteX3" fmla="*/ 0 w 6576291"/>
              <a:gd name="connsiteY3" fmla="*/ 6867525 h 6867525"/>
              <a:gd name="connsiteX4" fmla="*/ 0 w 6576291"/>
              <a:gd name="connsiteY4" fmla="*/ 0 h 6867525"/>
              <a:gd name="connsiteX0" fmla="*/ 0 w 6576291"/>
              <a:gd name="connsiteY0" fmla="*/ 5080 h 6872605"/>
              <a:gd name="connsiteX1" fmla="*/ 3604491 w 6576291"/>
              <a:gd name="connsiteY1" fmla="*/ 0 h 6872605"/>
              <a:gd name="connsiteX2" fmla="*/ 6576291 w 6576291"/>
              <a:gd name="connsiteY2" fmla="*/ 6872605 h 6872605"/>
              <a:gd name="connsiteX3" fmla="*/ 0 w 6576291"/>
              <a:gd name="connsiteY3" fmla="*/ 6872605 h 6872605"/>
              <a:gd name="connsiteX4" fmla="*/ 0 w 6576291"/>
              <a:gd name="connsiteY4" fmla="*/ 5080 h 6872605"/>
              <a:gd name="connsiteX0" fmla="*/ 0 w 6576291"/>
              <a:gd name="connsiteY0" fmla="*/ 0 h 6867525"/>
              <a:gd name="connsiteX1" fmla="*/ 3624811 w 6576291"/>
              <a:gd name="connsiteY1" fmla="*/ 10160 h 6867525"/>
              <a:gd name="connsiteX2" fmla="*/ 6576291 w 6576291"/>
              <a:gd name="connsiteY2" fmla="*/ 6867525 h 6867525"/>
              <a:gd name="connsiteX3" fmla="*/ 0 w 6576291"/>
              <a:gd name="connsiteY3" fmla="*/ 6867525 h 6867525"/>
              <a:gd name="connsiteX4" fmla="*/ 0 w 6576291"/>
              <a:gd name="connsiteY4" fmla="*/ 0 h 6867525"/>
              <a:gd name="connsiteX0" fmla="*/ 0 w 6576291"/>
              <a:gd name="connsiteY0" fmla="*/ 5080 h 6872605"/>
              <a:gd name="connsiteX1" fmla="*/ 3629891 w 6576291"/>
              <a:gd name="connsiteY1" fmla="*/ 0 h 6872605"/>
              <a:gd name="connsiteX2" fmla="*/ 6576291 w 6576291"/>
              <a:gd name="connsiteY2" fmla="*/ 6872605 h 6872605"/>
              <a:gd name="connsiteX3" fmla="*/ 0 w 6576291"/>
              <a:gd name="connsiteY3" fmla="*/ 6872605 h 6872605"/>
              <a:gd name="connsiteX4" fmla="*/ 0 w 6576291"/>
              <a:gd name="connsiteY4" fmla="*/ 5080 h 6872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6291" h="6872605">
                <a:moveTo>
                  <a:pt x="0" y="5080"/>
                </a:moveTo>
                <a:lnTo>
                  <a:pt x="3629891" y="0"/>
                </a:lnTo>
                <a:lnTo>
                  <a:pt x="6576291" y="6872605"/>
                </a:lnTo>
                <a:lnTo>
                  <a:pt x="0" y="6872605"/>
                </a:lnTo>
                <a:lnTo>
                  <a:pt x="0" y="5080"/>
                </a:lnTo>
                <a:close/>
              </a:path>
            </a:pathLst>
          </a:custGeom>
        </p:spPr>
        <p:txBody>
          <a:bodyPr lIns="182880" tIns="182880" bIns="91440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54018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2318" y="268360"/>
            <a:ext cx="7288282" cy="2121177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EAC9D25F-5B3D-F5B2-5D02-C6BC6AA8987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322388" y="2763078"/>
            <a:ext cx="7288212" cy="340705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1" spc="50" baseline="0"/>
            </a:lvl1pPr>
            <a:lvl2pPr marL="28346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2pPr>
            <a:lvl3pPr marL="566928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3pPr>
            <a:lvl4pPr marL="859536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4pPr>
            <a:lvl5pPr marL="1143000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8E16CF1-2502-F2F0-2C27-2DD7979033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096374" y="-25401"/>
            <a:ext cx="3095625" cy="6883401"/>
            <a:chOff x="9096375" y="-25401"/>
            <a:chExt cx="3095625" cy="6883401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322A6FB-333C-65AE-23D8-08BCEA174D43}"/>
                </a:ext>
              </a:extLst>
            </p:cNvPr>
            <p:cNvCxnSpPr/>
            <p:nvPr userDrawn="1"/>
          </p:nvCxnSpPr>
          <p:spPr>
            <a:xfrm>
              <a:off x="9096375" y="1497012"/>
              <a:ext cx="30956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62BB247-4598-A983-DEBF-6F042C1DB0BC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381744" y="-25401"/>
              <a:ext cx="2810256" cy="688340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4E84FEE-D475-A71D-7996-5925602EC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0800000" flipH="1">
            <a:off x="-1" y="-25403"/>
            <a:ext cx="1210573" cy="204816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7459776D-4049-CB00-C321-0627C169B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33500" y="6356349"/>
            <a:ext cx="3819228" cy="365125"/>
          </a:xfrm>
        </p:spPr>
        <p:txBody>
          <a:bodyPr/>
          <a:lstStyle>
            <a:lvl1pPr algn="l"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DE114AF-34C6-A062-7340-858BC27DA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735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91350" y="406400"/>
            <a:ext cx="4179570" cy="3457971"/>
          </a:xfrm>
        </p:spPr>
        <p:txBody>
          <a:bodyPr anchor="b">
            <a:noAutofit/>
          </a:bodyPr>
          <a:lstStyle>
            <a:lvl1pPr algn="l">
              <a:defRPr sz="36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E045004-3604-59DC-13E0-7A0B2DF78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28675"/>
            <a:ext cx="5876925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329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955F7B05-9431-1FBA-415D-6CF2DF562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434" t="20278" b="22673"/>
          <a:stretch/>
        </p:blipFill>
        <p:spPr>
          <a:xfrm>
            <a:off x="25785" y="0"/>
            <a:ext cx="4093633" cy="39123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33700" y="568961"/>
            <a:ext cx="8420100" cy="1780860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933700" y="2797255"/>
            <a:ext cx="3924300" cy="464499"/>
          </a:xfrm>
        </p:spPr>
        <p:txBody>
          <a:bodyPr anchor="t">
            <a:normAutofit/>
          </a:bodyPr>
          <a:lstStyle>
            <a:lvl1pPr marL="0" indent="0">
              <a:buNone/>
              <a:defRPr lang="en-US" sz="1800" b="1" kern="1200" spc="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7FF22E3-5928-787E-B062-FA18127D3BD9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2933700" y="3251596"/>
            <a:ext cx="3943627" cy="3234264"/>
          </a:xfrm>
        </p:spPr>
        <p:txBody>
          <a:bodyPr tIns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0" spc="50" baseline="0"/>
            </a:lvl1pPr>
            <a:lvl2pPr marL="28346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2pPr>
            <a:lvl3pPr marL="566928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3pPr>
            <a:lvl4pPr marL="859536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4pPr>
            <a:lvl5pPr marL="1143000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410173" y="2797255"/>
            <a:ext cx="3943627" cy="464499"/>
          </a:xfrm>
        </p:spPr>
        <p:txBody>
          <a:bodyPr anchor="t">
            <a:normAutofit/>
          </a:bodyPr>
          <a:lstStyle>
            <a:lvl1pPr marL="0" indent="0">
              <a:buNone/>
              <a:defRPr lang="en-US" sz="1800" b="1" kern="1200" spc="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78E4D0B-96F1-45F3-6B2A-5FA31A37257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410173" y="3251595"/>
            <a:ext cx="3943627" cy="3234264"/>
          </a:xfrm>
        </p:spPr>
        <p:txBody>
          <a:bodyPr tIns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0" spc="50" baseline="0"/>
            </a:lvl1pPr>
            <a:lvl2pPr marL="28346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2pPr>
            <a:lvl3pPr marL="566928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3pPr>
            <a:lvl4pPr marL="859536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4pPr>
            <a:lvl5pPr marL="1143000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5F41582C-9AD2-F126-40F3-D43E77D15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69260" y="6356349"/>
            <a:ext cx="3819228" cy="365125"/>
          </a:xfrm>
        </p:spPr>
        <p:txBody>
          <a:bodyPr/>
          <a:lstStyle>
            <a:lvl1pPr algn="l"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41F76B1-7BEF-7A88-1394-1164BFF08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12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1120" y="558801"/>
            <a:ext cx="9953308" cy="1780860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add title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A217F83-0BDB-C70B-29FE-2651DE1915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429817" y="0"/>
            <a:ext cx="7762183" cy="2754814"/>
            <a:chOff x="7334250" y="0"/>
            <a:chExt cx="4857750" cy="1724025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0C62368-3F79-C078-7086-B23D2F5A09F8}"/>
                </a:ext>
              </a:extLst>
            </p:cNvPr>
            <p:cNvCxnSpPr/>
            <p:nvPr userDrawn="1"/>
          </p:nvCxnSpPr>
          <p:spPr>
            <a:xfrm flipH="1" flipV="1">
              <a:off x="7334250" y="0"/>
              <a:ext cx="4857750" cy="76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09BDD71-BF2E-BDB0-A625-D8371AEA1CA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487150" y="0"/>
              <a:ext cx="704850" cy="17240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83354B96-CD25-BE1C-8CA2-3825F820B75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41120" y="2960877"/>
            <a:ext cx="2722880" cy="35128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800" b="1" kern="1200" spc="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CDD81865-54C7-7674-4B2E-041D05C1D146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1341120" y="3392035"/>
            <a:ext cx="2722880" cy="2907164"/>
          </a:xfrm>
        </p:spPr>
        <p:txBody>
          <a:bodyPr tIns="0">
            <a:normAutofit/>
          </a:bodyPr>
          <a:lstStyle>
            <a:lvl1pPr marL="283464" indent="-283464">
              <a:lnSpc>
                <a:spcPct val="100000"/>
              </a:lnSpc>
              <a:buFont typeface="+mj-lt"/>
              <a:buAutoNum type="arabicPeriod"/>
              <a:defRPr sz="1800" b="0" spc="50" baseline="0"/>
            </a:lvl1pPr>
            <a:lvl2pPr marL="566928" indent="-342900">
              <a:lnSpc>
                <a:spcPct val="100000"/>
              </a:lnSpc>
              <a:spcBef>
                <a:spcPts val="1000"/>
              </a:spcBef>
              <a:buFont typeface="+mj-lt"/>
              <a:buAutoNum type="alphaLcPeriod"/>
              <a:defRPr sz="1800" spc="50" baseline="0"/>
            </a:lvl2pPr>
            <a:lvl3pPr marL="850392" indent="-342900">
              <a:lnSpc>
                <a:spcPct val="100000"/>
              </a:lnSpc>
              <a:spcBef>
                <a:spcPts val="1000"/>
              </a:spcBef>
              <a:buFont typeface="+mj-lt"/>
              <a:buAutoNum type="arabicParenR"/>
              <a:defRPr sz="1800" spc="50" baseline="0"/>
            </a:lvl3pPr>
            <a:lvl4pPr marL="1042416" indent="-342900">
              <a:lnSpc>
                <a:spcPct val="100000"/>
              </a:lnSpc>
              <a:spcBef>
                <a:spcPts val="1000"/>
              </a:spcBef>
              <a:buFont typeface="+mj-lt"/>
              <a:buAutoNum type="alphaLcParenR"/>
              <a:defRPr sz="1800" spc="50" baseline="0"/>
            </a:lvl4pPr>
            <a:lvl5pPr marL="1074420" indent="-400050">
              <a:lnSpc>
                <a:spcPct val="100000"/>
              </a:lnSpc>
              <a:spcBef>
                <a:spcPts val="1000"/>
              </a:spcBef>
              <a:buFont typeface="+mj-lt"/>
              <a:buAutoNum type="romanLcPeriod"/>
              <a:defRPr sz="1800" spc="50" baseline="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6F39BA57-7F1C-623F-BC7F-B689C5AC33EA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754881" y="2960877"/>
            <a:ext cx="5516880" cy="35128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800" b="1" kern="1200" spc="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94BF07A4-5A33-0B3C-A378-AB2435F1D5F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754881" y="3324859"/>
            <a:ext cx="5506720" cy="3031489"/>
          </a:xfrm>
        </p:spPr>
        <p:txBody>
          <a:bodyPr tIns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0" spc="50" baseline="0"/>
            </a:lvl1pPr>
            <a:lvl2pPr marL="28346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2pPr>
            <a:lvl3pPr marL="566928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3pPr>
            <a:lvl4pPr marL="859536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4pPr>
            <a:lvl5pPr marL="1143000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63DC63A6-41FE-6C2D-9A53-0AE4A6DBF3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333500" y="6356349"/>
            <a:ext cx="3819228" cy="365125"/>
          </a:xfrm>
        </p:spPr>
        <p:txBody>
          <a:bodyPr/>
          <a:lstStyle>
            <a:lvl1pPr algn="l"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0B5130EC-B05B-5489-FBEC-DBEB6D1E737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373350" y="6356349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085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2CC92D-F90A-CB67-4860-D6939AC29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094182" y="0"/>
            <a:ext cx="1745673" cy="38977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6874" y="1671639"/>
            <a:ext cx="5884027" cy="1204912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C376638-5C5B-8E5B-0C26-8F63B98EA4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28230" y="-9144"/>
            <a:ext cx="5481955" cy="6876288"/>
          </a:xfrm>
          <a:custGeom>
            <a:avLst/>
            <a:gdLst>
              <a:gd name="connsiteX0" fmla="*/ 0 w 5476875"/>
              <a:gd name="connsiteY0" fmla="*/ 0 h 6858000"/>
              <a:gd name="connsiteX1" fmla="*/ 5476875 w 5476875"/>
              <a:gd name="connsiteY1" fmla="*/ 0 h 6858000"/>
              <a:gd name="connsiteX2" fmla="*/ 5476875 w 5476875"/>
              <a:gd name="connsiteY2" fmla="*/ 6858000 h 6858000"/>
              <a:gd name="connsiteX3" fmla="*/ 0 w 5476875"/>
              <a:gd name="connsiteY3" fmla="*/ 6858000 h 6858000"/>
              <a:gd name="connsiteX4" fmla="*/ 0 w 5476875"/>
              <a:gd name="connsiteY4" fmla="*/ 0 h 6858000"/>
              <a:gd name="connsiteX0" fmla="*/ 0 w 5476875"/>
              <a:gd name="connsiteY0" fmla="*/ 0 h 6858000"/>
              <a:gd name="connsiteX1" fmla="*/ 2520315 w 5476875"/>
              <a:gd name="connsiteY1" fmla="*/ 0 h 6858000"/>
              <a:gd name="connsiteX2" fmla="*/ 5476875 w 5476875"/>
              <a:gd name="connsiteY2" fmla="*/ 6858000 h 6858000"/>
              <a:gd name="connsiteX3" fmla="*/ 0 w 5476875"/>
              <a:gd name="connsiteY3" fmla="*/ 6858000 h 6858000"/>
              <a:gd name="connsiteX4" fmla="*/ 0 w 5476875"/>
              <a:gd name="connsiteY4" fmla="*/ 0 h 6858000"/>
              <a:gd name="connsiteX0" fmla="*/ 5080 w 5481955"/>
              <a:gd name="connsiteY0" fmla="*/ 0 h 6858000"/>
              <a:gd name="connsiteX1" fmla="*/ 2525395 w 5481955"/>
              <a:gd name="connsiteY1" fmla="*/ 0 h 6858000"/>
              <a:gd name="connsiteX2" fmla="*/ 5481955 w 5481955"/>
              <a:gd name="connsiteY2" fmla="*/ 6858000 h 6858000"/>
              <a:gd name="connsiteX3" fmla="*/ 5080 w 5481955"/>
              <a:gd name="connsiteY3" fmla="*/ 6858000 h 6858000"/>
              <a:gd name="connsiteX4" fmla="*/ 0 w 5481955"/>
              <a:gd name="connsiteY4" fmla="*/ 4805680 h 6858000"/>
              <a:gd name="connsiteX5" fmla="*/ 5080 w 5481955"/>
              <a:gd name="connsiteY5" fmla="*/ 0 h 685800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805680 h 6863080"/>
              <a:gd name="connsiteX5" fmla="*/ 5080 w 5481955"/>
              <a:gd name="connsiteY5" fmla="*/ 0 h 686308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805680 h 6863080"/>
              <a:gd name="connsiteX5" fmla="*/ 5080 w 5481955"/>
              <a:gd name="connsiteY5" fmla="*/ 0 h 686308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805680 h 6863080"/>
              <a:gd name="connsiteX5" fmla="*/ 5080 w 5481955"/>
              <a:gd name="connsiteY5" fmla="*/ 0 h 686308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759960 h 6863080"/>
              <a:gd name="connsiteX5" fmla="*/ 5080 w 5481955"/>
              <a:gd name="connsiteY5" fmla="*/ 0 h 686308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759960 h 6863080"/>
              <a:gd name="connsiteX5" fmla="*/ 5080 w 5481955"/>
              <a:gd name="connsiteY5" fmla="*/ 0 h 6863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81955" h="6863080">
                <a:moveTo>
                  <a:pt x="5080" y="0"/>
                </a:moveTo>
                <a:lnTo>
                  <a:pt x="2525395" y="0"/>
                </a:lnTo>
                <a:lnTo>
                  <a:pt x="5481955" y="6858000"/>
                </a:lnTo>
                <a:lnTo>
                  <a:pt x="899160" y="6863080"/>
                </a:lnTo>
                <a:cubicBezTo>
                  <a:pt x="506307" y="5933440"/>
                  <a:pt x="413173" y="5720080"/>
                  <a:pt x="0" y="4759960"/>
                </a:cubicBezTo>
                <a:cubicBezTo>
                  <a:pt x="1693" y="3158067"/>
                  <a:pt x="3387" y="1601893"/>
                  <a:pt x="5080" y="0"/>
                </a:cubicBezTo>
                <a:close/>
              </a:path>
            </a:pathLst>
          </a:custGeom>
        </p:spPr>
        <p:txBody>
          <a:bodyPr lIns="274320" tIns="91440" bIns="91440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4569D00-2037-2A8D-943B-22FAC1C0B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5500" y="6356349"/>
            <a:ext cx="3819228" cy="365125"/>
          </a:xfrm>
        </p:spPr>
        <p:txBody>
          <a:bodyPr/>
          <a:lstStyle>
            <a:lvl1pPr algn="l"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5967A9D-0B53-4F3F-0872-495C23A33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643B0E9A-A777-8745-6A36-0A79CB5E036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5453725" y="3660774"/>
            <a:ext cx="5907176" cy="2536826"/>
          </a:xfrm>
        </p:spPr>
        <p:txBody>
          <a:bodyPr tIns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0" spc="50" baseline="0"/>
            </a:lvl1pPr>
            <a:lvl2pPr marL="28346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2pPr>
            <a:lvl3pPr marL="566928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3pPr>
            <a:lvl4pPr marL="859536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4pPr>
            <a:lvl5pPr marL="115214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7780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4C17E5-24ED-44BC-BA50-02EF90355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33D101-3AF0-4F06-90ED-B83615C36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E9FDE-AF95-49F8-A927-35A23C9E65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E900D-8FF9-4E80-860D-89C2D3B4E4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66A0C-1415-46A3-A1FF-BE18C70873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DFD55-3C28-40EF-9E31-A92D2E4017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061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9" r:id="rId3"/>
    <p:sldLayoutId id="2147483670" r:id="rId4"/>
    <p:sldLayoutId id="2147483651" r:id="rId5"/>
    <p:sldLayoutId id="2147483671" r:id="rId6"/>
    <p:sldLayoutId id="2147483672" r:id="rId7"/>
    <p:sldLayoutId id="2147483673" r:id="rId8"/>
    <p:sldLayoutId id="2147483664" r:id="rId9"/>
    <p:sldLayoutId id="2147483674" r:id="rId10"/>
    <p:sldLayoutId id="2147483653" r:id="rId11"/>
    <p:sldLayoutId id="2147483667" r:id="rId12"/>
    <p:sldLayoutId id="2147483665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pexels.com/photo/atm-atm-card-card-credit-card-371066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UIWTRAVEL@uiwtx.edu" TargetMode="External"/><Relationship Id="rId2" Type="http://schemas.openxmlformats.org/officeDocument/2006/relationships/hyperlink" Target="mailto:UIWCC@uiwtx.edu" TargetMode="Externa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mailto:UIW@ctptravelservices.com" TargetMode="Externa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smartsheet.com/b/form/e670487eaf7f48229a224e10f28f8969" TargetMode="External"/><Relationship Id="rId2" Type="http://schemas.openxmlformats.org/officeDocument/2006/relationships/hyperlink" Target="mailto:UIW@CTPTRAVELSERVICES.COM" TargetMode="Externa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uiwtravel@uiwtx.edu" TargetMode="External"/><Relationship Id="rId2" Type="http://schemas.openxmlformats.org/officeDocument/2006/relationships/hyperlink" Target="mailto:UIW@CTPTRAVELSERVICES.COM" TargetMode="Externa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rawpixel.com/image/380134/free-photo-image-invoice-accounting-form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hyperlink" Target="mailto:Micasti2@uiwtx.edu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my.uiw.edu/finance/comptroller/financial-policies-and-procedures.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www.flickr.com/photos/tracy_olson/61056391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75451-6A4B-484B-9ED1-353CCE25B0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91350" y="406400"/>
            <a:ext cx="4179570" cy="3457971"/>
          </a:xfrm>
        </p:spPr>
        <p:txBody>
          <a:bodyPr anchor="b">
            <a:normAutofit/>
          </a:bodyPr>
          <a:lstStyle/>
          <a:p>
            <a:r>
              <a:rPr lang="en-US" dirty="0"/>
              <a:t>Procurement</a:t>
            </a:r>
            <a:br>
              <a:rPr lang="en-US" dirty="0"/>
            </a:br>
            <a:r>
              <a:rPr lang="en-US" dirty="0"/>
              <a:t>3rd quarter training</a:t>
            </a:r>
            <a:br>
              <a:rPr lang="en-US" dirty="0"/>
            </a:br>
            <a:r>
              <a:rPr lang="en-US" dirty="0"/>
              <a:t>january 29, 2025</a:t>
            </a:r>
          </a:p>
        </p:txBody>
      </p:sp>
    </p:spTree>
    <p:extLst>
      <p:ext uri="{BB962C8B-B14F-4D97-AF65-F5344CB8AC3E}">
        <p14:creationId xmlns:p14="http://schemas.microsoft.com/office/powerpoint/2010/main" val="2586058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7DFFEE2-CB27-4923-08CF-891BBB693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5350"/>
            <a:ext cx="4196937" cy="1917700"/>
          </a:xfrm>
        </p:spPr>
        <p:txBody>
          <a:bodyPr/>
          <a:lstStyle/>
          <a:p>
            <a:pPr algn="ctr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&amp; 2</a:t>
            </a:r>
            <a:r>
              <a:rPr lang="en-US" baseline="30000" dirty="0"/>
              <a:t>nd</a:t>
            </a:r>
            <a:r>
              <a:rPr lang="en-US" dirty="0"/>
              <a:t> Quarter Topics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Any Questions?</a:t>
            </a:r>
          </a:p>
        </p:txBody>
      </p:sp>
      <p:pic>
        <p:nvPicPr>
          <p:cNvPr id="7" name="Content Placeholder 6" descr="Question mark against red wall">
            <a:extLst>
              <a:ext uri="{FF2B5EF4-FFF2-40B4-BE49-F238E27FC236}">
                <a16:creationId xmlns:a16="http://schemas.microsoft.com/office/drawing/2014/main" id="{24232400-F87A-150C-1D1B-6F233E972C48}"/>
              </a:ext>
            </a:extLst>
          </p:cNvPr>
          <p:cNvPicPr>
            <a:picLocks noGrp="1" noChangeAspect="1"/>
          </p:cNvPicPr>
          <p:nvPr>
            <p:ph sz="half" idx="16"/>
          </p:nvPr>
        </p:nvPicPr>
        <p:blipFill>
          <a:blip r:embed="rId2"/>
          <a:stretch>
            <a:fillRect/>
          </a:stretch>
        </p:blipFill>
        <p:spPr>
          <a:xfrm>
            <a:off x="874381" y="3173788"/>
            <a:ext cx="4124574" cy="2493272"/>
          </a:xfrm>
        </p:spPr>
      </p:pic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15460A95-3A65-7BF0-112B-7043DC7DB84C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6013624" y="136526"/>
            <a:ext cx="4001329" cy="6721474"/>
          </a:xfrm>
        </p:spPr>
        <p:txBody>
          <a:bodyPr>
            <a:normAutofit fontScale="77500" lnSpcReduction="20000"/>
          </a:bodyPr>
          <a:lstStyle/>
          <a:p>
            <a:pPr marL="342900" marR="0" lvl="0" indent="-342900" algn="l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en-US" sz="23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Operational Justification </a:t>
            </a:r>
          </a:p>
          <a:p>
            <a:pPr marL="342900" marR="0" lvl="0" indent="-342900" algn="l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en-US" sz="23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Furniture &amp; Equipment </a:t>
            </a:r>
          </a:p>
          <a:p>
            <a:pPr marL="342900" marR="0" lvl="0" indent="-342900" algn="l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en-US" sz="23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Promotional Items</a:t>
            </a:r>
          </a:p>
          <a:p>
            <a:pPr marL="342900" marR="0" lvl="0" indent="-342900" algn="l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en-US" sz="23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Breakroom Supplies </a:t>
            </a:r>
          </a:p>
          <a:p>
            <a:pPr marL="342900" marR="0" lvl="0" indent="-342900" algn="l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en-US" sz="23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Catering </a:t>
            </a:r>
          </a:p>
          <a:p>
            <a:pPr marL="342900" marR="0" lvl="0" indent="-342900" algn="l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en-US" sz="23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Open PO Requests </a:t>
            </a:r>
          </a:p>
          <a:p>
            <a:pPr marL="342900" marR="0" lvl="0" indent="-342900" algn="l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en-US" sz="23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Fixed Assets and Three Bids</a:t>
            </a:r>
          </a:p>
          <a:p>
            <a:pPr marL="342900" marR="0" lvl="0" indent="-342900" algn="l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en-US" sz="23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Purchase Order Rider</a:t>
            </a:r>
          </a:p>
          <a:p>
            <a:pPr marL="342900" marR="0" lvl="0" indent="-342900" algn="l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en-US" sz="23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Funding </a:t>
            </a:r>
          </a:p>
          <a:p>
            <a:pPr marL="342900" marR="0" lvl="0" indent="-342900" algn="l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en-US" sz="23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Applying a discount </a:t>
            </a:r>
          </a:p>
          <a:p>
            <a:pPr marL="342900" marR="0" lvl="0" indent="-342900" algn="l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en-US" sz="23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 $0 Description Lines</a:t>
            </a:r>
          </a:p>
          <a:p>
            <a:pPr marL="342900" marR="0" lvl="0" indent="-342900" algn="l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en-US" sz="23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Backup documentation</a:t>
            </a:r>
          </a:p>
          <a:p>
            <a:pPr marL="742950" marR="0" lvl="1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914400" algn="l"/>
              </a:tabLst>
            </a:pPr>
            <a:r>
              <a:rPr lang="en-US" sz="23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Contract Review Portal</a:t>
            </a:r>
          </a:p>
          <a:p>
            <a:pPr marL="342900" marR="0" lvl="0" indent="-342900" algn="l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en-US" sz="23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Commonly Used Accounts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CBEB12-042A-DB7D-B566-FDED25373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49DFD55-3C28-40EF-9E31-A92D2E4017FF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3153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2E60F6-F64E-AC5B-C433-9D40B298F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9C468-2653-4EFE-9271-8B464F7836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91350" y="487680"/>
            <a:ext cx="4179570" cy="3376691"/>
          </a:xfrm>
        </p:spPr>
        <p:txBody>
          <a:bodyPr/>
          <a:lstStyle/>
          <a:p>
            <a:r>
              <a:rPr lang="en-US" dirty="0"/>
              <a:t>P-Card &amp; Travel Administration</a:t>
            </a:r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C2A60ECA-7B2A-CC1A-40B2-111ADB9E2C0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8104" r="18104"/>
          <a:stretch/>
        </p:blipFill>
        <p:spPr>
          <a:xfrm>
            <a:off x="0" y="-5080"/>
            <a:ext cx="6576291" cy="6872605"/>
          </a:xfr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06CF544-2163-A7B6-D1C0-9CB4049138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 flipV="1">
            <a:off x="0" y="254643"/>
            <a:ext cx="6096000" cy="85576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93490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611DC-DEEB-0973-274C-B1E19B8D3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C7B635-1954-33FB-461A-31D35AF87DB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b="0" dirty="0"/>
              <a:t>Karissa Smith</a:t>
            </a:r>
          </a:p>
          <a:p>
            <a:r>
              <a:rPr lang="en-US" sz="2400" b="0" dirty="0"/>
              <a:t>P-Card &amp; Travel Administrator</a:t>
            </a:r>
          </a:p>
          <a:p>
            <a:r>
              <a:rPr lang="en-US" sz="2400" b="0" dirty="0"/>
              <a:t>Phone: (210) 832-5488</a:t>
            </a:r>
          </a:p>
          <a:p>
            <a:r>
              <a:rPr lang="en-US" sz="2400" b="0" dirty="0"/>
              <a:t>P-Card Email: </a:t>
            </a:r>
            <a:r>
              <a:rPr lang="en-US" sz="2400" b="0" dirty="0">
                <a:hlinkClick r:id="rId2"/>
              </a:rPr>
              <a:t>UIWCC@uiwtx.edu</a:t>
            </a:r>
            <a:endParaRPr lang="en-US" sz="2400" b="0" dirty="0"/>
          </a:p>
          <a:p>
            <a:r>
              <a:rPr lang="en-US" sz="2400" b="0" dirty="0"/>
              <a:t>Travel Email: </a:t>
            </a:r>
            <a:r>
              <a:rPr lang="en-US" sz="2400" b="0" dirty="0">
                <a:hlinkClick r:id="rId3"/>
              </a:rPr>
              <a:t>UIWTRAVEL@uiwtx.edu</a:t>
            </a:r>
            <a:endParaRPr lang="en-US" sz="2400" b="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351E09-D0F6-8934-4C7E-66E992D26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8137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A22D3-C6AB-876D-91CB-8CBA84846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Travel Arrangements 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D39179-2926-67A7-9D56-D807A49180A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/>
              <a:t>Corporate Travel Planners (CTP)</a:t>
            </a:r>
          </a:p>
          <a:p>
            <a:r>
              <a:rPr lang="en-US" dirty="0"/>
              <a:t>613 NW Loop 410, Ste 400</a:t>
            </a:r>
          </a:p>
          <a:p>
            <a:r>
              <a:rPr lang="en-US" dirty="0"/>
              <a:t>San Antonio, TX 78216</a:t>
            </a:r>
          </a:p>
          <a:p>
            <a:r>
              <a:rPr lang="en-US" dirty="0"/>
              <a:t>Phone: (833) 708-0728</a:t>
            </a:r>
          </a:p>
          <a:p>
            <a:r>
              <a:rPr lang="en-US" dirty="0"/>
              <a:t>Email: </a:t>
            </a:r>
            <a:r>
              <a:rPr lang="en-US" dirty="0">
                <a:hlinkClick r:id="rId2"/>
              </a:rPr>
              <a:t>UIW@ctptravelservices.com</a:t>
            </a:r>
            <a:endParaRPr lang="en-US" dirty="0"/>
          </a:p>
          <a:p>
            <a:endParaRPr lang="en-US" b="0" i="1" dirty="0">
              <a:solidFill>
                <a:srgbClr val="FF0000"/>
              </a:solidFill>
            </a:endParaRPr>
          </a:p>
          <a:p>
            <a:r>
              <a:rPr lang="en-US" b="0" i="1" dirty="0">
                <a:solidFill>
                  <a:srgbClr val="FF0000"/>
                </a:solidFill>
              </a:rPr>
              <a:t>*Travel must be approved by a supervisor prior to any travel reservation being made to ensure travel is properly authorized based on departmental needs and if sufficient funds are available in budget.</a:t>
            </a:r>
          </a:p>
        </p:txBody>
      </p:sp>
    </p:spTree>
    <p:extLst>
      <p:ext uri="{BB962C8B-B14F-4D97-AF65-F5344CB8AC3E}">
        <p14:creationId xmlns:p14="http://schemas.microsoft.com/office/powerpoint/2010/main" val="30324982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FCC83-FE64-BC39-93AB-5CFE87148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318" y="268360"/>
            <a:ext cx="3853761" cy="3159263"/>
          </a:xfrm>
        </p:spPr>
        <p:txBody>
          <a:bodyPr/>
          <a:lstStyle/>
          <a:p>
            <a:r>
              <a:rPr lang="en-US" dirty="0"/>
              <a:t>Airline reservation Template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46B577-5967-9371-FD79-C60733378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E69E1C-865B-F751-DF86-1EAA1330D3C3}"/>
              </a:ext>
            </a:extLst>
          </p:cNvPr>
          <p:cNvSpPr txBox="1"/>
          <p:nvPr/>
        </p:nvSpPr>
        <p:spPr>
          <a:xfrm>
            <a:off x="695739" y="4660347"/>
            <a:ext cx="311425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REQUIRED INFORMATION</a:t>
            </a:r>
          </a:p>
        </p:txBody>
      </p:sp>
      <p:pic>
        <p:nvPicPr>
          <p:cNvPr id="8" name="Content Placeholder 7" descr="A screenshot of a travel information&#10;&#10;AI-generated content may be incorrect.">
            <a:extLst>
              <a:ext uri="{FF2B5EF4-FFF2-40B4-BE49-F238E27FC236}">
                <a16:creationId xmlns:a16="http://schemas.microsoft.com/office/drawing/2014/main" id="{AA33BE6D-1FE4-0307-C893-9FE7ABD5764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1277" t="5254" r="11141" b="-43"/>
          <a:stretch/>
        </p:blipFill>
        <p:spPr>
          <a:xfrm>
            <a:off x="4182988" y="132048"/>
            <a:ext cx="6694982" cy="6587975"/>
          </a:xfrm>
        </p:spPr>
      </p:pic>
    </p:spTree>
    <p:extLst>
      <p:ext uri="{BB962C8B-B14F-4D97-AF65-F5344CB8AC3E}">
        <p14:creationId xmlns:p14="http://schemas.microsoft.com/office/powerpoint/2010/main" val="3119169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7BB07-8813-8B5D-8C1C-AFD4421AEB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24382" y="2503002"/>
            <a:ext cx="7964754" cy="3421293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sz="2400" b="0" dirty="0"/>
              <a:t>INDIVIDUAL</a:t>
            </a:r>
            <a:endParaRPr lang="en-US" sz="2400" dirty="0"/>
          </a:p>
          <a:p>
            <a:pPr marL="285750" indent="-285750">
              <a:buChar char="•"/>
            </a:pPr>
            <a:r>
              <a:rPr lang="en-US" sz="2400" b="0" dirty="0"/>
              <a:t>FOR ONE TO NINE TRAVELERS, EMAIL THE COMPLETED AIRLINE RESERVATION TEMPLATE TO </a:t>
            </a:r>
            <a:r>
              <a:rPr lang="en-US" sz="2400" b="0" dirty="0">
                <a:hlinkClick r:id="rId2"/>
              </a:rPr>
              <a:t>UIW@CTPTRAVELSERVICES.COM</a:t>
            </a:r>
            <a:endParaRPr lang="en-US" sz="2400" dirty="0"/>
          </a:p>
          <a:p>
            <a:pPr marL="285750" indent="-285750">
              <a:buChar char="•"/>
            </a:pPr>
            <a:endParaRPr lang="en-US" b="0" dirty="0"/>
          </a:p>
          <a:p>
            <a:r>
              <a:rPr lang="en-US" sz="2400" b="0" dirty="0"/>
              <a:t>GROUP</a:t>
            </a:r>
            <a:endParaRPr lang="en-US" sz="2400" dirty="0"/>
          </a:p>
          <a:p>
            <a:pPr marL="285750" indent="-285750">
              <a:buChar char="•"/>
            </a:pPr>
            <a:r>
              <a:rPr lang="en-US" sz="2400" b="0" dirty="0"/>
              <a:t>FOR GROUPS OF 10 OR MORE TRAVELERS, YOU MUST COMPLETE THE CTP GROUP TRAVEL REQUEST FORM</a:t>
            </a:r>
          </a:p>
          <a:p>
            <a:pPr marL="568960" lvl="1" indent="-285750">
              <a:buFont typeface="Courier New" panose="020B0604020202020204" pitchFamily="34" charset="0"/>
              <a:buChar char="o"/>
            </a:pPr>
            <a:r>
              <a:rPr lang="en-US" sz="2400" b="0" dirty="0">
                <a:ea typeface="+mn-lt"/>
                <a:cs typeface="+mn-lt"/>
                <a:hlinkClick r:id="rId3"/>
              </a:rPr>
              <a:t>https://app.smartsheet.com/b/form/e670487eaf7f48229a224e10f28f8969</a:t>
            </a:r>
          </a:p>
          <a:p>
            <a:pPr marL="285750" indent="-285750">
              <a:buChar char="•"/>
            </a:pPr>
            <a:endParaRPr lang="en-US" dirty="0">
              <a:ea typeface="+mn-lt"/>
              <a:cs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E7D95D-11D3-8CC5-CE53-A3D1F8A6B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823C2EC-FD42-3D82-50E7-70EFCA438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318" y="859443"/>
            <a:ext cx="7288282" cy="1145533"/>
          </a:xfrm>
        </p:spPr>
        <p:txBody>
          <a:bodyPr/>
          <a:lstStyle/>
          <a:p>
            <a:r>
              <a:rPr lang="en-US" dirty="0"/>
              <a:t>Individual vs Group travel</a:t>
            </a:r>
          </a:p>
        </p:txBody>
      </p:sp>
    </p:spTree>
    <p:extLst>
      <p:ext uri="{BB962C8B-B14F-4D97-AF65-F5344CB8AC3E}">
        <p14:creationId xmlns:p14="http://schemas.microsoft.com/office/powerpoint/2010/main" val="821905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A5745-B564-CC0E-22AE-762DBCEA1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318" y="268360"/>
            <a:ext cx="7288282" cy="1515850"/>
          </a:xfrm>
        </p:spPr>
        <p:txBody>
          <a:bodyPr/>
          <a:lstStyle/>
          <a:p>
            <a:r>
              <a:rPr lang="en-US" dirty="0"/>
              <a:t>Carrier selection &amp; Seating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E068FE-B774-C9D1-CBD5-CB066A4841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22388" y="2328667"/>
            <a:ext cx="7288212" cy="340705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Char char="•"/>
            </a:pPr>
            <a:r>
              <a:rPr lang="en-US" b="0" dirty="0"/>
              <a:t>Southwest Airlines is preferred unless it does not fly to specific destination needed by traveler.</a:t>
            </a:r>
          </a:p>
          <a:p>
            <a:pPr marL="285750" indent="-285750">
              <a:buChar char="•"/>
            </a:pPr>
            <a:r>
              <a:rPr lang="en-US" b="0" dirty="0"/>
              <a:t>Another airline may be used if fee(s) are within $100 of the Southwest Airlines rate.</a:t>
            </a:r>
          </a:p>
          <a:p>
            <a:pPr marL="285750" indent="-285750">
              <a:buChar char="•"/>
            </a:pPr>
            <a:r>
              <a:rPr lang="en-US" b="0" dirty="0"/>
              <a:t>Seating must be economy or coach. UIW does not allow business class or first-class seating.</a:t>
            </a:r>
          </a:p>
          <a:p>
            <a:pPr marL="285750" indent="-285750">
              <a:buChar char="•"/>
            </a:pPr>
            <a:r>
              <a:rPr lang="en-US" b="0" dirty="0"/>
              <a:t>Special accommodations require prior approval by Supervisor. Please include approval documentation with your travel request to </a:t>
            </a:r>
            <a:r>
              <a:rPr lang="en-US" b="0" dirty="0">
                <a:hlinkClick r:id="rId2"/>
              </a:rPr>
              <a:t>UIW@CTPTRAVELSERVICES.COM</a:t>
            </a:r>
            <a:r>
              <a:rPr lang="en-US" b="0" dirty="0"/>
              <a:t> and copy </a:t>
            </a:r>
            <a:r>
              <a:rPr lang="en-US" b="0" dirty="0">
                <a:hlinkClick r:id="rId3"/>
              </a:rPr>
              <a:t>uiwtravel@uiwtx.edu</a:t>
            </a:r>
            <a:r>
              <a:rPr lang="en-US" b="0" dirty="0"/>
              <a:t>.</a:t>
            </a:r>
          </a:p>
          <a:p>
            <a:pPr marL="285750" indent="-285750">
              <a:buChar char="•"/>
            </a:pP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08044-5CE1-EC9F-4BA1-21436A924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6905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A9FD3-0FA2-D79D-EB4C-78C5F7BCD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Traveling with a p-Card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D20967-DB63-6663-22A0-CF29BB9B57F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285750" indent="-285750">
              <a:buChar char="•"/>
            </a:pPr>
            <a:r>
              <a:rPr lang="en-US" b="0" dirty="0"/>
              <a:t>AIRFARE SHOULD BE RESERVED THROUGH CTP ON THE UIW TRAVEL CARD, </a:t>
            </a:r>
            <a:r>
              <a:rPr lang="en-US" b="0" u="sng" dirty="0"/>
              <a:t>NOT</a:t>
            </a:r>
            <a:r>
              <a:rPr lang="en-US" b="0" dirty="0"/>
              <a:t> YOUR ASSIGNED P-CARD.</a:t>
            </a:r>
          </a:p>
          <a:p>
            <a:pPr marL="285750" indent="-285750">
              <a:buChar char="•"/>
            </a:pPr>
            <a:r>
              <a:rPr lang="en-US" b="0" dirty="0"/>
              <a:t>P-CARDS ARE TO BE USED FOR ALL ALLOWED TRAVEL EXPENSES</a:t>
            </a:r>
          </a:p>
          <a:p>
            <a:pPr marL="568960" lvl="1">
              <a:buFont typeface="Courier New" panose="020B0604020202020204" pitchFamily="34" charset="0"/>
              <a:buChar char="o"/>
            </a:pPr>
            <a:r>
              <a:rPr lang="en-US" dirty="0"/>
              <a:t>PLEASE REMEMBE TO PRESENT THE STATE HOTEL OCCUPANCY TAX EXEMPTION CERTIFICATE WHEN STAYING IN HOTELS IN TEXAS.</a:t>
            </a:r>
            <a:endParaRPr lang="en-US" b="0" dirty="0"/>
          </a:p>
          <a:p>
            <a:pPr marL="285750" indent="-285750">
              <a:buChar char="•"/>
            </a:pPr>
            <a:r>
              <a:rPr lang="en-US" b="0" dirty="0"/>
              <a:t>TRAVEL ADVANCES AND REIMBURSMENTS ARE NOT AUTHORIZED FOR CARDHOLDERS</a:t>
            </a:r>
          </a:p>
          <a:p>
            <a:endParaRPr lang="en-US" b="0" i="1" dirty="0"/>
          </a:p>
          <a:p>
            <a:endParaRPr lang="en-US" b="0" i="1" dirty="0"/>
          </a:p>
          <a:p>
            <a:r>
              <a:rPr lang="en-US" b="0" i="1" dirty="0"/>
              <a:t>*Please refer to Sections 3, 4.5, and 4.6 of the UIW Financial Policies and Procedures Guide for detailed information on the Travel Policy and P-Card allowed/disallowed transactions.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E94C14-F9CB-6CA8-12C9-CADA0AF41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0199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22B65B-0908-574E-4361-6CC9765AA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2095F-C02A-F747-C66A-82D8EF7EF5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91350" y="487680"/>
            <a:ext cx="4179570" cy="3376691"/>
          </a:xfrm>
        </p:spPr>
        <p:txBody>
          <a:bodyPr/>
          <a:lstStyle/>
          <a:p>
            <a:r>
              <a:rPr lang="en-US" dirty="0"/>
              <a:t>Accounts Payable</a:t>
            </a:r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562D00A1-3B88-5FFA-2299-63B006DB5F0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8794" r="8794"/>
          <a:stretch/>
        </p:blipFill>
        <p:spPr>
          <a:xfrm>
            <a:off x="0" y="-5080"/>
            <a:ext cx="6576291" cy="6872605"/>
          </a:xfr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0A3A594-2C5C-3C4D-A2CE-6B902A4A2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 flipV="1">
            <a:off x="0" y="254643"/>
            <a:ext cx="6096000" cy="85576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16704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013BB-E85F-1BFD-ADC1-EB69F21E3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0020" y="216924"/>
            <a:ext cx="3247662" cy="884289"/>
          </a:xfrm>
        </p:spPr>
        <p:txBody>
          <a:bodyPr/>
          <a:lstStyle/>
          <a:p>
            <a:r>
              <a:rPr lang="en-US" dirty="0"/>
              <a:t>Employee travel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751B77-4A01-2622-0F44-B5642EC0FA42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592395" y="1200150"/>
            <a:ext cx="6034548" cy="4911724"/>
          </a:xfrm>
        </p:spPr>
        <p:txBody>
          <a:bodyPr vert="horz" lIns="91440" tIns="0" rIns="91440" bIns="45720" rtlCol="0" anchor="t">
            <a:normAutofit fontScale="85000" lnSpcReduction="20000"/>
          </a:bodyPr>
          <a:lstStyle/>
          <a:p>
            <a:r>
              <a:rPr lang="en-US" b="1" u="sng" dirty="0"/>
              <a:t>Forms</a:t>
            </a: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General Travel Expense Report (GTER)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Expense Summary Form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Mileage Expense Reimbursement Form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 be used for in-town conferences and out-of town business related travel.</a:t>
            </a:r>
          </a:p>
          <a:p>
            <a:r>
              <a:rPr lang="en-US" b="1" u="sng" dirty="0"/>
              <a:t>Advances</a:t>
            </a: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Complete top part of GTER and Column A section.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Advances are for Meals and Other expenses(taxi, parking and car rental).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Submit advance request to Accounts Payable 10 business days prior to travel. </a:t>
            </a:r>
          </a:p>
          <a:p>
            <a:r>
              <a:rPr lang="en-US" b="1" u="sng" dirty="0"/>
              <a:t>Post Travel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Complete GTER top part, column B and after travel signatures submit within 10 business days from the return date of the trip to Accounts Payable.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Itemized receipts required for reimbursements.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Conference program/schedule at a glance/agenda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D8ADD9-18E1-2C16-5595-B321648F9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6" name="Table Placeholder 5" descr="A close-up of a form&#10;&#10;Description automatically generated">
            <a:extLst>
              <a:ext uri="{FF2B5EF4-FFF2-40B4-BE49-F238E27FC236}">
                <a16:creationId xmlns:a16="http://schemas.microsoft.com/office/drawing/2014/main" id="{108C2B9D-4C40-7F59-6CE3-9F4475548F13}"/>
              </a:ext>
            </a:extLst>
          </p:cNvPr>
          <p:cNvPicPr>
            <a:picLocks noGrp="1" noChangeAspect="1"/>
          </p:cNvPicPr>
          <p:nvPr>
            <p:ph type="tbl" sz="quarter" idx="14"/>
          </p:nvPr>
        </p:nvPicPr>
        <p:blipFill>
          <a:blip r:embed="rId2"/>
          <a:stretch>
            <a:fillRect/>
          </a:stretch>
        </p:blipFill>
        <p:spPr>
          <a:xfrm>
            <a:off x="7516204" y="870742"/>
            <a:ext cx="4165729" cy="511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719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F5859-10C9-4588-9727-B9362E26C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6874" y="1671639"/>
            <a:ext cx="5884027" cy="1204912"/>
          </a:xfrm>
        </p:spPr>
        <p:txBody>
          <a:bodyPr anchor="b">
            <a:normAutofit/>
          </a:bodyPr>
          <a:lstStyle/>
          <a:p>
            <a:r>
              <a:rPr lang="en-US" sz="3200" dirty="0"/>
              <a:t>Director of Procurement &amp; Other Support Services</a:t>
            </a:r>
          </a:p>
        </p:txBody>
      </p:sp>
      <p:pic>
        <p:nvPicPr>
          <p:cNvPr id="15" name="Picture 14" descr="Microscopic view of cells">
            <a:extLst>
              <a:ext uri="{FF2B5EF4-FFF2-40B4-BE49-F238E27FC236}">
                <a16:creationId xmlns:a16="http://schemas.microsoft.com/office/drawing/2014/main" id="{962BADCC-DF1A-643A-F1B9-87578942003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597" r="22611"/>
          <a:stretch/>
        </p:blipFill>
        <p:spPr>
          <a:xfrm>
            <a:off x="-28230" y="-9144"/>
            <a:ext cx="5481955" cy="6876288"/>
          </a:xfrm>
          <a:custGeom>
            <a:avLst/>
            <a:gdLst>
              <a:gd name="connsiteX0" fmla="*/ 0 w 5476875"/>
              <a:gd name="connsiteY0" fmla="*/ 0 h 6858000"/>
              <a:gd name="connsiteX1" fmla="*/ 5476875 w 5476875"/>
              <a:gd name="connsiteY1" fmla="*/ 0 h 6858000"/>
              <a:gd name="connsiteX2" fmla="*/ 5476875 w 5476875"/>
              <a:gd name="connsiteY2" fmla="*/ 6858000 h 6858000"/>
              <a:gd name="connsiteX3" fmla="*/ 0 w 5476875"/>
              <a:gd name="connsiteY3" fmla="*/ 6858000 h 6858000"/>
              <a:gd name="connsiteX4" fmla="*/ 0 w 5476875"/>
              <a:gd name="connsiteY4" fmla="*/ 0 h 6858000"/>
              <a:gd name="connsiteX0" fmla="*/ 0 w 5476875"/>
              <a:gd name="connsiteY0" fmla="*/ 0 h 6858000"/>
              <a:gd name="connsiteX1" fmla="*/ 2520315 w 5476875"/>
              <a:gd name="connsiteY1" fmla="*/ 0 h 6858000"/>
              <a:gd name="connsiteX2" fmla="*/ 5476875 w 5476875"/>
              <a:gd name="connsiteY2" fmla="*/ 6858000 h 6858000"/>
              <a:gd name="connsiteX3" fmla="*/ 0 w 5476875"/>
              <a:gd name="connsiteY3" fmla="*/ 6858000 h 6858000"/>
              <a:gd name="connsiteX4" fmla="*/ 0 w 5476875"/>
              <a:gd name="connsiteY4" fmla="*/ 0 h 6858000"/>
              <a:gd name="connsiteX0" fmla="*/ 5080 w 5481955"/>
              <a:gd name="connsiteY0" fmla="*/ 0 h 6858000"/>
              <a:gd name="connsiteX1" fmla="*/ 2525395 w 5481955"/>
              <a:gd name="connsiteY1" fmla="*/ 0 h 6858000"/>
              <a:gd name="connsiteX2" fmla="*/ 5481955 w 5481955"/>
              <a:gd name="connsiteY2" fmla="*/ 6858000 h 6858000"/>
              <a:gd name="connsiteX3" fmla="*/ 5080 w 5481955"/>
              <a:gd name="connsiteY3" fmla="*/ 6858000 h 6858000"/>
              <a:gd name="connsiteX4" fmla="*/ 0 w 5481955"/>
              <a:gd name="connsiteY4" fmla="*/ 4805680 h 6858000"/>
              <a:gd name="connsiteX5" fmla="*/ 5080 w 5481955"/>
              <a:gd name="connsiteY5" fmla="*/ 0 h 685800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805680 h 6863080"/>
              <a:gd name="connsiteX5" fmla="*/ 5080 w 5481955"/>
              <a:gd name="connsiteY5" fmla="*/ 0 h 686308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805680 h 6863080"/>
              <a:gd name="connsiteX5" fmla="*/ 5080 w 5481955"/>
              <a:gd name="connsiteY5" fmla="*/ 0 h 686308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805680 h 6863080"/>
              <a:gd name="connsiteX5" fmla="*/ 5080 w 5481955"/>
              <a:gd name="connsiteY5" fmla="*/ 0 h 686308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759960 h 6863080"/>
              <a:gd name="connsiteX5" fmla="*/ 5080 w 5481955"/>
              <a:gd name="connsiteY5" fmla="*/ 0 h 686308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759960 h 6863080"/>
              <a:gd name="connsiteX5" fmla="*/ 5080 w 5481955"/>
              <a:gd name="connsiteY5" fmla="*/ 0 h 6863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81955" h="6863080">
                <a:moveTo>
                  <a:pt x="5080" y="0"/>
                </a:moveTo>
                <a:lnTo>
                  <a:pt x="2525395" y="0"/>
                </a:lnTo>
                <a:lnTo>
                  <a:pt x="5481955" y="6858000"/>
                </a:lnTo>
                <a:lnTo>
                  <a:pt x="899160" y="6863080"/>
                </a:lnTo>
                <a:cubicBezTo>
                  <a:pt x="506307" y="5933440"/>
                  <a:pt x="413173" y="5720080"/>
                  <a:pt x="0" y="4759960"/>
                </a:cubicBezTo>
                <a:cubicBezTo>
                  <a:pt x="1693" y="3158067"/>
                  <a:pt x="3387" y="1601893"/>
                  <a:pt x="5080" y="0"/>
                </a:cubicBezTo>
                <a:close/>
              </a:path>
            </a:pathLst>
          </a:custGeom>
          <a:noFill/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02A8827-B1A1-2D2F-D6DD-E886B886C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49DFD55-3C28-40EF-9E31-A92D2E4017FF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1D7E5-EF66-4BCD-8DAA-E9061157F0BE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453725" y="3660774"/>
            <a:ext cx="5907176" cy="253682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dirty="0"/>
              <a:t>Michael R. Castilleja</a:t>
            </a:r>
          </a:p>
          <a:p>
            <a:r>
              <a:rPr lang="en-US" sz="28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Micasti2@uiwtx.edu</a:t>
            </a:r>
            <a:endParaRPr lang="en-US" sz="2800" dirty="0"/>
          </a:p>
          <a:p>
            <a:r>
              <a:rPr lang="en-US" sz="2800" dirty="0"/>
              <a:t>210-805-3571</a:t>
            </a:r>
          </a:p>
          <a:p>
            <a:r>
              <a:rPr lang="en-US" sz="2800" dirty="0"/>
              <a:t>Administration Building, Room 79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2195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412476-E327-D330-DEE6-C4F0E55E28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F9A19-99C4-415C-0E7C-63F415361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0923" y="433234"/>
            <a:ext cx="3247662" cy="884289"/>
          </a:xfrm>
        </p:spPr>
        <p:txBody>
          <a:bodyPr/>
          <a:lstStyle/>
          <a:p>
            <a:r>
              <a:rPr lang="en-US" dirty="0"/>
              <a:t>Employee travel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70F01F-FD88-E933-BE80-B8A230C267E2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189271" y="1809750"/>
            <a:ext cx="5002161" cy="4911724"/>
          </a:xfrm>
        </p:spPr>
        <p:txBody>
          <a:bodyPr>
            <a:normAutofit/>
          </a:bodyPr>
          <a:lstStyle/>
          <a:p>
            <a:r>
              <a:rPr lang="en-US" b="1" u="sng" dirty="0"/>
              <a:t>Post Travel cont’d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Complete the Expense Summary Form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Dates are the actual travel dates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List all daily expenses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Per Diem is $50 per day.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Meal reimbursement is either Per Diem or Itemized Receipts the entire trip-not both.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6402C3-6711-A081-DDC2-B3C34F0A1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8" name="Table Placeholder 7" descr="A document with numbers and text&#10;&#10;Description automatically generated">
            <a:extLst>
              <a:ext uri="{FF2B5EF4-FFF2-40B4-BE49-F238E27FC236}">
                <a16:creationId xmlns:a16="http://schemas.microsoft.com/office/drawing/2014/main" id="{65B79414-57DF-5A9B-BCC9-42FA0BDD3D4D}"/>
              </a:ext>
            </a:extLst>
          </p:cNvPr>
          <p:cNvPicPr>
            <a:picLocks noGrp="1" noChangeAspect="1"/>
          </p:cNvPicPr>
          <p:nvPr>
            <p:ph type="tbl" sz="quarter" idx="14"/>
          </p:nvPr>
        </p:nvPicPr>
        <p:blipFill>
          <a:blip r:embed="rId2"/>
          <a:stretch>
            <a:fillRect/>
          </a:stretch>
        </p:blipFill>
        <p:spPr>
          <a:xfrm>
            <a:off x="5523664" y="679040"/>
            <a:ext cx="6391001" cy="511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8341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640F9B-1FD4-FB14-6BB9-13BBF2275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FC901-7A8F-9B8B-4553-991A5A10E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0923" y="433234"/>
            <a:ext cx="3247662" cy="884289"/>
          </a:xfrm>
        </p:spPr>
        <p:txBody>
          <a:bodyPr/>
          <a:lstStyle/>
          <a:p>
            <a:r>
              <a:rPr lang="en-US" dirty="0"/>
              <a:t>Employee travel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CBC465-98C4-73B1-3E1E-52BE578306D2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189271" y="1809750"/>
            <a:ext cx="5454445" cy="4911724"/>
          </a:xfrm>
        </p:spPr>
        <p:txBody>
          <a:bodyPr vert="horz" lIns="91440" tIns="0" rIns="91440" bIns="45720" rtlCol="0" anchor="t">
            <a:normAutofit/>
          </a:bodyPr>
          <a:lstStyle/>
          <a:p>
            <a:r>
              <a:rPr lang="en-US" b="1" u="sng" dirty="0"/>
              <a:t>Mileage Expense Reimbursement Form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Local &amp; Out-of-Town Auto Travel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 be used for use of personal vehicle mileage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Travel past 80 miles from San Antonio, obtain quote from CTP prior to traveling.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Attach MapQuest or Google Maps with printed driving directions.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mileage reimbursement is paid to or from airport.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Mileage rates are based on IRS guidelines, which may change on a yearly basis.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E1754D-D40B-8796-10EF-A3B7D687F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7" name="Table Placeholder 6" descr="A blank form with lines&#10;&#10;Description automatically generated">
            <a:extLst>
              <a:ext uri="{FF2B5EF4-FFF2-40B4-BE49-F238E27FC236}">
                <a16:creationId xmlns:a16="http://schemas.microsoft.com/office/drawing/2014/main" id="{12EE4473-4C06-7A73-74B7-C8E546450017}"/>
              </a:ext>
            </a:extLst>
          </p:cNvPr>
          <p:cNvPicPr>
            <a:picLocks noGrp="1" noChangeAspect="1"/>
          </p:cNvPicPr>
          <p:nvPr>
            <p:ph type="tbl" sz="quarter" idx="14"/>
          </p:nvPr>
        </p:nvPicPr>
        <p:blipFill>
          <a:blip r:embed="rId2"/>
          <a:stretch>
            <a:fillRect/>
          </a:stretch>
        </p:blipFill>
        <p:spPr>
          <a:xfrm>
            <a:off x="6853084" y="708738"/>
            <a:ext cx="4510429" cy="533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9754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E0E02C-9B96-300D-735B-571EA47F52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E9D55-E08A-1DBF-CBF9-775FFE040C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91350" y="487680"/>
            <a:ext cx="4179570" cy="3376691"/>
          </a:xfrm>
        </p:spPr>
        <p:txBody>
          <a:bodyPr/>
          <a:lstStyle/>
          <a:p>
            <a:r>
              <a:rPr lang="en-US" dirty="0"/>
              <a:t>Budget, Planning &amp; Analysis</a:t>
            </a:r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5D287375-FA02-01C8-5BD8-FF041AA82A5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3317" r="23317"/>
          <a:stretch/>
        </p:blipFill>
        <p:spPr>
          <a:xfrm>
            <a:off x="-5241" y="-5080"/>
            <a:ext cx="6460054" cy="6859690"/>
          </a:xfr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4EB2EA3-E687-0D3F-8087-73AED18E8D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 flipV="1">
            <a:off x="0" y="254643"/>
            <a:ext cx="6096000" cy="85576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70129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36D4EC-7E55-4FFD-E570-4282DD7745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2D9F411-B8DA-99F9-1908-A7DF05039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3550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/>
              <a:t>Budgeting</a:t>
            </a:r>
            <a:r>
              <a:rPr lang="en-US" sz="5400" b="1" kern="1200" cap="all" spc="150" baseline="0" dirty="0"/>
              <a:t> Staff</a:t>
            </a:r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F66E242E-24CC-BC42-8F0A-FADAEF35F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49DFD55-3C28-40EF-9E31-A92D2E4017FF}" type="slidenum">
              <a:rPr lang="en-US" smtClean="0"/>
              <a:pPr>
                <a:spcAft>
                  <a:spcPts val="600"/>
                </a:spcAft>
              </a:pPr>
              <a:t>23</a:t>
            </a:fld>
            <a:endParaRPr lang="en-US" dirty="0"/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DA894CA9-6D63-5343-2817-ABD857BADA0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373350" y="6356349"/>
            <a:ext cx="987552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A49DFD55-3C28-40EF-9E31-A92D2E4017FF}" type="slidenum">
              <a:rPr lang="en-US" smtClean="0"/>
              <a:pPr>
                <a:spcAft>
                  <a:spcPts val="600"/>
                </a:spcAft>
              </a:pPr>
              <a:t>23</a:t>
            </a:fld>
            <a:endParaRPr lang="en-US" dirty="0"/>
          </a:p>
        </p:txBody>
      </p:sp>
      <p:sp>
        <p:nvSpPr>
          <p:cNvPr id="514" name="TextBox 513">
            <a:extLst>
              <a:ext uri="{FF2B5EF4-FFF2-40B4-BE49-F238E27FC236}">
                <a16:creationId xmlns:a16="http://schemas.microsoft.com/office/drawing/2014/main" id="{679B7846-CB90-B23C-C58E-9D104B3BAA43}"/>
              </a:ext>
            </a:extLst>
          </p:cNvPr>
          <p:cNvSpPr txBox="1"/>
          <p:nvPr/>
        </p:nvSpPr>
        <p:spPr>
          <a:xfrm>
            <a:off x="950578" y="2522576"/>
            <a:ext cx="6934195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/>
              <a:t>Amy DeAtley</a:t>
            </a:r>
          </a:p>
          <a:p>
            <a:r>
              <a:rPr lang="en-US" sz="2800" dirty="0"/>
              <a:t>Director of Budgeting, Planning &amp; Analysis</a:t>
            </a:r>
          </a:p>
          <a:p>
            <a:r>
              <a:rPr lang="en-US" sz="2800" dirty="0"/>
              <a:t>210-283-6339</a:t>
            </a:r>
          </a:p>
          <a:p>
            <a:r>
              <a:rPr lang="en-US" sz="2800" u="sng" dirty="0">
                <a:solidFill>
                  <a:schemeClr val="accent5">
                    <a:lumMod val="49000"/>
                  </a:schemeClr>
                </a:solidFill>
              </a:rPr>
              <a:t>amoczyge@uiwtx.edu</a:t>
            </a:r>
          </a:p>
        </p:txBody>
      </p:sp>
      <p:sp>
        <p:nvSpPr>
          <p:cNvPr id="515" name="TextBox 514">
            <a:extLst>
              <a:ext uri="{FF2B5EF4-FFF2-40B4-BE49-F238E27FC236}">
                <a16:creationId xmlns:a16="http://schemas.microsoft.com/office/drawing/2014/main" id="{B10E0AC9-7825-25FC-24DE-B33F7AAC9F42}"/>
              </a:ext>
            </a:extLst>
          </p:cNvPr>
          <p:cNvSpPr txBox="1"/>
          <p:nvPr/>
        </p:nvSpPr>
        <p:spPr>
          <a:xfrm>
            <a:off x="6750081" y="4545526"/>
            <a:ext cx="4493737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/>
              <a:t>Reynaldo "Rey" Rangel, Jr.</a:t>
            </a:r>
          </a:p>
          <a:p>
            <a:r>
              <a:rPr lang="en-US" sz="2800" dirty="0"/>
              <a:t>Budget Coordinator</a:t>
            </a:r>
          </a:p>
          <a:p>
            <a:r>
              <a:rPr lang="en-US" sz="2800" dirty="0"/>
              <a:t>210-829-6021</a:t>
            </a:r>
          </a:p>
          <a:p>
            <a:r>
              <a:rPr lang="en-US" sz="2800" u="sng" dirty="0">
                <a:solidFill>
                  <a:schemeClr val="accent5">
                    <a:lumMod val="49000"/>
                  </a:schemeClr>
                </a:solidFill>
              </a:rPr>
              <a:t>rerangel@uiwtx.edu</a:t>
            </a:r>
          </a:p>
        </p:txBody>
      </p:sp>
    </p:spTree>
    <p:extLst>
      <p:ext uri="{BB962C8B-B14F-4D97-AF65-F5344CB8AC3E}">
        <p14:creationId xmlns:p14="http://schemas.microsoft.com/office/powerpoint/2010/main" val="8528423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0F0A32-BD81-17FA-1B67-3BCE9674A2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BE656-51E4-3F40-E9BE-28FA38216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517" y="268360"/>
            <a:ext cx="10343407" cy="2121177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/>
              <a:t>REVIEWING EXPENSES CHARGED TO ORG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65D799-A3AF-E650-F113-520C57A32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FC5490-ABC1-3CD3-C3F2-61DE4AE21108}"/>
              </a:ext>
            </a:extLst>
          </p:cNvPr>
          <p:cNvSpPr txBox="1"/>
          <p:nvPr/>
        </p:nvSpPr>
        <p:spPr>
          <a:xfrm>
            <a:off x="3912785" y="3171467"/>
            <a:ext cx="4559136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 dirty="0"/>
              <a:t>Go to: FGIBDST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32F5BD9-96ED-BC29-ACD8-D0E1456B19A4}"/>
              </a:ext>
            </a:extLst>
          </p:cNvPr>
          <p:cNvSpPr txBox="1"/>
          <p:nvPr/>
        </p:nvSpPr>
        <p:spPr>
          <a:xfrm>
            <a:off x="7052738" y="5664532"/>
            <a:ext cx="182088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enorite"/>
              </a:rPr>
              <a:t>3.  Enter FUND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208D9D3-BF3B-840A-21BF-7A68570055DF}"/>
              </a:ext>
            </a:extLst>
          </p:cNvPr>
          <p:cNvSpPr txBox="1"/>
          <p:nvPr/>
        </p:nvSpPr>
        <p:spPr>
          <a:xfrm>
            <a:off x="1495335" y="5662842"/>
            <a:ext cx="154779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enorite"/>
              </a:rPr>
              <a:t>1. Enter ORG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E224F1A-66F5-F3C5-3EE4-7680AAF0B9FA}"/>
              </a:ext>
            </a:extLst>
          </p:cNvPr>
          <p:cNvSpPr txBox="1"/>
          <p:nvPr/>
        </p:nvSpPr>
        <p:spPr>
          <a:xfrm>
            <a:off x="9951406" y="5661351"/>
            <a:ext cx="154779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enorite"/>
              </a:rPr>
              <a:t>4. Click GO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88E84A-F618-6D0A-CD72-CF6E9E379273}"/>
              </a:ext>
            </a:extLst>
          </p:cNvPr>
          <p:cNvSpPr txBox="1"/>
          <p:nvPr/>
        </p:nvSpPr>
        <p:spPr>
          <a:xfrm>
            <a:off x="4136543" y="5665758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enorite"/>
              </a:rPr>
              <a:t>2.  Clear the </a:t>
            </a:r>
            <a:r>
              <a:rPr lang="en-US" dirty="0">
                <a:solidFill>
                  <a:srgbClr val="FF0000"/>
                </a:solidFill>
                <a:latin typeface="Aptos"/>
              </a:rPr>
              <a:t>PROG</a:t>
            </a:r>
            <a:endParaRPr lang="en-US" dirty="0"/>
          </a:p>
        </p:txBody>
      </p:sp>
      <p:pic>
        <p:nvPicPr>
          <p:cNvPr id="11" name="Content Placeholder 10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F49549F-3D71-7E56-1323-96710684507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379544" y="3776143"/>
            <a:ext cx="10118476" cy="1884145"/>
          </a:xfrm>
        </p:spPr>
      </p:pic>
    </p:spTree>
    <p:extLst>
      <p:ext uri="{BB962C8B-B14F-4D97-AF65-F5344CB8AC3E}">
        <p14:creationId xmlns:p14="http://schemas.microsoft.com/office/powerpoint/2010/main" val="36921509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1A374-5447-2BE2-40C1-20AD9F08D8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1449E-CE54-1E7C-8E01-35D566145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517" y="268360"/>
            <a:ext cx="10106570" cy="1276799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/>
              <a:t>DETAIL ORG EXPENSES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24269B-44C1-4C56-42E4-6B6B529C3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B6AD30F-9595-61FE-9CFD-044F39B7F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10624"/>
            <a:ext cx="12192000" cy="2972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A5C22D-F21B-C1F7-979C-209B22FD5073}"/>
              </a:ext>
            </a:extLst>
          </p:cNvPr>
          <p:cNvSpPr txBox="1"/>
          <p:nvPr/>
        </p:nvSpPr>
        <p:spPr>
          <a:xfrm>
            <a:off x="197301" y="5577564"/>
            <a:ext cx="976595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To see the detail on any account line  – Place cursor on the YTD Activity box for the account line.  Go to Related – Transaction Detail Information</a:t>
            </a:r>
          </a:p>
        </p:txBody>
      </p:sp>
    </p:spTree>
    <p:extLst>
      <p:ext uri="{BB962C8B-B14F-4D97-AF65-F5344CB8AC3E}">
        <p14:creationId xmlns:p14="http://schemas.microsoft.com/office/powerpoint/2010/main" val="14627002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48F801-B07A-F5A6-A715-10D5C3BFF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5B223-7AF1-EF09-FAFC-46E5845EF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517" y="268360"/>
            <a:ext cx="10343407" cy="2121177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/>
              <a:t>how to see if the overall org has funding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0BEA74-27AE-F7E7-7A12-E393C83B7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792159-0C7A-C578-7F64-4534AD1A062A}"/>
              </a:ext>
            </a:extLst>
          </p:cNvPr>
          <p:cNvSpPr txBox="1"/>
          <p:nvPr/>
        </p:nvSpPr>
        <p:spPr>
          <a:xfrm>
            <a:off x="3912785" y="3171467"/>
            <a:ext cx="4559136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 dirty="0"/>
              <a:t>Go to: FGIBSUM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0A6A6A9-1FCD-FEF2-E664-BE1253D41CEC}"/>
              </a:ext>
            </a:extLst>
          </p:cNvPr>
          <p:cNvSpPr txBox="1"/>
          <p:nvPr/>
        </p:nvSpPr>
        <p:spPr>
          <a:xfrm>
            <a:off x="5786170" y="5046694"/>
            <a:ext cx="182088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ptos"/>
              </a:rPr>
              <a:t>2.  Enter FUND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02BA677-5635-5E63-E0EE-9F01BEC1871F}"/>
              </a:ext>
            </a:extLst>
          </p:cNvPr>
          <p:cNvSpPr txBox="1"/>
          <p:nvPr/>
        </p:nvSpPr>
        <p:spPr>
          <a:xfrm>
            <a:off x="1340876" y="5045004"/>
            <a:ext cx="154779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ptos"/>
              </a:rPr>
              <a:t>1. Enter ORG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B9C9FE0-D750-4C7C-A1DC-F5EE4AF45368}"/>
              </a:ext>
            </a:extLst>
          </p:cNvPr>
          <p:cNvSpPr txBox="1"/>
          <p:nvPr/>
        </p:nvSpPr>
        <p:spPr>
          <a:xfrm>
            <a:off x="10177947" y="5043513"/>
            <a:ext cx="154779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ptos"/>
              </a:rPr>
              <a:t>3. Click GO</a:t>
            </a:r>
          </a:p>
        </p:txBody>
      </p:sp>
      <p:pic>
        <p:nvPicPr>
          <p:cNvPr id="12" name="Content Placeholder 1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F7B7F9D-CDEA-49F4-DB41-788ED172ED4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89903" y="4046346"/>
            <a:ext cx="10984941" cy="871407"/>
          </a:xfrm>
        </p:spPr>
      </p:pic>
    </p:spTree>
    <p:extLst>
      <p:ext uri="{BB962C8B-B14F-4D97-AF65-F5344CB8AC3E}">
        <p14:creationId xmlns:p14="http://schemas.microsoft.com/office/powerpoint/2010/main" val="21873124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587006-A2E5-A20B-5EFF-FCFEB8DC5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50AC9-2061-A422-974B-BB67741FD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841" y="630"/>
            <a:ext cx="10343407" cy="2121177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/>
              <a:t>Overall ORG</a:t>
            </a:r>
            <a:br>
              <a:rPr lang="en-US" sz="5400" b="1" dirty="0"/>
            </a:br>
            <a:r>
              <a:rPr lang="en-US" sz="5400" b="1" dirty="0"/>
              <a:t>Budget 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7D7B3B-FD05-0E61-B69B-A413CA77A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0A6D51-2459-39EE-A190-01B0810C3AA0}"/>
              </a:ext>
            </a:extLst>
          </p:cNvPr>
          <p:cNvSpPr txBox="1"/>
          <p:nvPr/>
        </p:nvSpPr>
        <p:spPr>
          <a:xfrm>
            <a:off x="3912785" y="3171467"/>
            <a:ext cx="4559136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 dirty="0"/>
              <a:t>Go to: FGIBSUM</a:t>
            </a:r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0402406-924D-FE43-996C-32A4F46D1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270" y="2779436"/>
            <a:ext cx="11584460" cy="19272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6E4B58-8A17-8483-52E7-5083AA27506A}"/>
              </a:ext>
            </a:extLst>
          </p:cNvPr>
          <p:cNvSpPr txBox="1"/>
          <p:nvPr/>
        </p:nvSpPr>
        <p:spPr>
          <a:xfrm>
            <a:off x="1012240" y="5071663"/>
            <a:ext cx="6532603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Look at the Available Balance for the Direct Expenditures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 If the amount is positive - Funds are available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 If the amount is negative  - No funds available</a:t>
            </a:r>
          </a:p>
        </p:txBody>
      </p:sp>
    </p:spTree>
    <p:extLst>
      <p:ext uri="{BB962C8B-B14F-4D97-AF65-F5344CB8AC3E}">
        <p14:creationId xmlns:p14="http://schemas.microsoft.com/office/powerpoint/2010/main" val="28816006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C97BE-403B-122E-90D1-2788978A0B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91350" y="406400"/>
            <a:ext cx="4179570" cy="3457971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34696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2731C-311B-46F7-A865-6C3AF6B09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7414" y="945796"/>
            <a:ext cx="5884027" cy="1204912"/>
          </a:xfrm>
        </p:spPr>
        <p:txBody>
          <a:bodyPr anchor="b">
            <a:normAutofit/>
          </a:bodyPr>
          <a:lstStyle/>
          <a:p>
            <a:r>
              <a:rPr lang="en-US" sz="4000" dirty="0"/>
              <a:t>Financial Polices &amp; Procedures</a:t>
            </a:r>
          </a:p>
        </p:txBody>
      </p:sp>
      <p:pic>
        <p:nvPicPr>
          <p:cNvPr id="16" name="Picture 15" descr="Hand typing on keyboard">
            <a:extLst>
              <a:ext uri="{FF2B5EF4-FFF2-40B4-BE49-F238E27FC236}">
                <a16:creationId xmlns:a16="http://schemas.microsoft.com/office/drawing/2014/main" id="{B665D449-B50A-0C3A-F36C-2CAFE2CE1E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104" r="15681"/>
          <a:stretch/>
        </p:blipFill>
        <p:spPr>
          <a:xfrm>
            <a:off x="-28230" y="-9144"/>
            <a:ext cx="5481955" cy="6876288"/>
          </a:xfrm>
          <a:custGeom>
            <a:avLst/>
            <a:gdLst>
              <a:gd name="connsiteX0" fmla="*/ 0 w 5476875"/>
              <a:gd name="connsiteY0" fmla="*/ 0 h 6858000"/>
              <a:gd name="connsiteX1" fmla="*/ 5476875 w 5476875"/>
              <a:gd name="connsiteY1" fmla="*/ 0 h 6858000"/>
              <a:gd name="connsiteX2" fmla="*/ 5476875 w 5476875"/>
              <a:gd name="connsiteY2" fmla="*/ 6858000 h 6858000"/>
              <a:gd name="connsiteX3" fmla="*/ 0 w 5476875"/>
              <a:gd name="connsiteY3" fmla="*/ 6858000 h 6858000"/>
              <a:gd name="connsiteX4" fmla="*/ 0 w 5476875"/>
              <a:gd name="connsiteY4" fmla="*/ 0 h 6858000"/>
              <a:gd name="connsiteX0" fmla="*/ 0 w 5476875"/>
              <a:gd name="connsiteY0" fmla="*/ 0 h 6858000"/>
              <a:gd name="connsiteX1" fmla="*/ 2520315 w 5476875"/>
              <a:gd name="connsiteY1" fmla="*/ 0 h 6858000"/>
              <a:gd name="connsiteX2" fmla="*/ 5476875 w 5476875"/>
              <a:gd name="connsiteY2" fmla="*/ 6858000 h 6858000"/>
              <a:gd name="connsiteX3" fmla="*/ 0 w 5476875"/>
              <a:gd name="connsiteY3" fmla="*/ 6858000 h 6858000"/>
              <a:gd name="connsiteX4" fmla="*/ 0 w 5476875"/>
              <a:gd name="connsiteY4" fmla="*/ 0 h 6858000"/>
              <a:gd name="connsiteX0" fmla="*/ 5080 w 5481955"/>
              <a:gd name="connsiteY0" fmla="*/ 0 h 6858000"/>
              <a:gd name="connsiteX1" fmla="*/ 2525395 w 5481955"/>
              <a:gd name="connsiteY1" fmla="*/ 0 h 6858000"/>
              <a:gd name="connsiteX2" fmla="*/ 5481955 w 5481955"/>
              <a:gd name="connsiteY2" fmla="*/ 6858000 h 6858000"/>
              <a:gd name="connsiteX3" fmla="*/ 5080 w 5481955"/>
              <a:gd name="connsiteY3" fmla="*/ 6858000 h 6858000"/>
              <a:gd name="connsiteX4" fmla="*/ 0 w 5481955"/>
              <a:gd name="connsiteY4" fmla="*/ 4805680 h 6858000"/>
              <a:gd name="connsiteX5" fmla="*/ 5080 w 5481955"/>
              <a:gd name="connsiteY5" fmla="*/ 0 h 685800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805680 h 6863080"/>
              <a:gd name="connsiteX5" fmla="*/ 5080 w 5481955"/>
              <a:gd name="connsiteY5" fmla="*/ 0 h 686308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805680 h 6863080"/>
              <a:gd name="connsiteX5" fmla="*/ 5080 w 5481955"/>
              <a:gd name="connsiteY5" fmla="*/ 0 h 686308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805680 h 6863080"/>
              <a:gd name="connsiteX5" fmla="*/ 5080 w 5481955"/>
              <a:gd name="connsiteY5" fmla="*/ 0 h 686308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759960 h 6863080"/>
              <a:gd name="connsiteX5" fmla="*/ 5080 w 5481955"/>
              <a:gd name="connsiteY5" fmla="*/ 0 h 686308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759960 h 6863080"/>
              <a:gd name="connsiteX5" fmla="*/ 5080 w 5481955"/>
              <a:gd name="connsiteY5" fmla="*/ 0 h 6863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81955" h="6863080">
                <a:moveTo>
                  <a:pt x="5080" y="0"/>
                </a:moveTo>
                <a:lnTo>
                  <a:pt x="2525395" y="0"/>
                </a:lnTo>
                <a:lnTo>
                  <a:pt x="5481955" y="6858000"/>
                </a:lnTo>
                <a:lnTo>
                  <a:pt x="899160" y="6863080"/>
                </a:lnTo>
                <a:cubicBezTo>
                  <a:pt x="506307" y="5933440"/>
                  <a:pt x="413173" y="5720080"/>
                  <a:pt x="0" y="4759960"/>
                </a:cubicBezTo>
                <a:cubicBezTo>
                  <a:pt x="1693" y="3158067"/>
                  <a:pt x="3387" y="1601893"/>
                  <a:pt x="5080" y="0"/>
                </a:cubicBezTo>
                <a:close/>
              </a:path>
            </a:pathLst>
          </a:custGeom>
          <a:noFill/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CE635A2-70B8-3EAB-6A18-952B02EBA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49DFD55-3C28-40EF-9E31-A92D2E4017FF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5232F9-FD00-464A-9F17-619C91AEF8F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237414" y="2618555"/>
            <a:ext cx="6649785" cy="2536826"/>
          </a:xfrm>
        </p:spPr>
        <p:txBody>
          <a:bodyPr>
            <a:normAutofit/>
          </a:bodyPr>
          <a:lstStyle/>
          <a:p>
            <a:r>
              <a:rPr lang="en-US" sz="2400" cap="all" dirty="0"/>
              <a:t>Please refer to the Financial Policies and Procedures, on the Comptroller’s Office website for information on what is, and is not, allowed</a:t>
            </a:r>
            <a:br>
              <a:rPr lang="en-US" cap="all" dirty="0"/>
            </a:br>
            <a:br>
              <a:rPr lang="en-US" cap="all" dirty="0"/>
            </a:b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4BC765-EA18-D2C6-C4A6-0795B60CFEF3}"/>
              </a:ext>
            </a:extLst>
          </p:cNvPr>
          <p:cNvSpPr txBox="1"/>
          <p:nvPr/>
        </p:nvSpPr>
        <p:spPr>
          <a:xfrm>
            <a:off x="5237414" y="4393687"/>
            <a:ext cx="67922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cap="all" dirty="0">
                <a:hlinkClick r:id="rId4"/>
              </a:rPr>
              <a:t>https://my.uiw.edu/finance/comptroller/financial-policies-and-procedures.html</a:t>
            </a:r>
            <a:endParaRPr lang="en-US" cap="all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516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AFA5E-469B-2BFC-9D4E-BD1EC6E48C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91350" y="487680"/>
            <a:ext cx="4179570" cy="3376691"/>
          </a:xfrm>
        </p:spPr>
        <p:txBody>
          <a:bodyPr/>
          <a:lstStyle/>
          <a:p>
            <a:r>
              <a:rPr lang="en-US" dirty="0"/>
              <a:t>Purchasing</a:t>
            </a:r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448EF356-1822-E2AE-2794-322870D4C22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4117" r="14117"/>
          <a:stretch/>
        </p:blipFill>
        <p:spPr>
          <a:xfrm>
            <a:off x="0" y="-5080"/>
            <a:ext cx="6576291" cy="6872605"/>
          </a:xfr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44268F6-A361-9907-F87F-9C4377ECAE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 flipV="1">
            <a:off x="0" y="254643"/>
            <a:ext cx="6096000" cy="85576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3818522-B3A9-AD88-CD08-3E87001AC3FB}"/>
              </a:ext>
            </a:extLst>
          </p:cNvPr>
          <p:cNvSpPr txBox="1"/>
          <p:nvPr/>
        </p:nvSpPr>
        <p:spPr>
          <a:xfrm>
            <a:off x="0" y="6867525"/>
            <a:ext cx="657629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4" tooltip="https://www.flickr.com/photos/tracy_olson/61056391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5" tooltip="https://creativecommons.org/licenses/by-sa/3.0/"/>
              </a:rPr>
              <a:t>CC BY-SA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241459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33A5A64-7BBA-9E09-0FD4-59486FCFD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3550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cap="all" spc="150" baseline="0" dirty="0"/>
              <a:t>Purchasing Staff</a:t>
            </a:r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989F79A1-0683-8E3A-1451-30C5C33D9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49DFD55-3C28-40EF-9E31-A92D2E4017FF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 dirty="0"/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01013D48-32C7-6B34-4E24-52F7F54105E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373350" y="6356349"/>
            <a:ext cx="987552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A49DFD55-3C28-40EF-9E31-A92D2E4017FF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 dirty="0"/>
          </a:p>
        </p:txBody>
      </p:sp>
      <p:graphicFrame>
        <p:nvGraphicFramePr>
          <p:cNvPr id="11" name="TextBox 4">
            <a:extLst>
              <a:ext uri="{FF2B5EF4-FFF2-40B4-BE49-F238E27FC236}">
                <a16:creationId xmlns:a16="http://schemas.microsoft.com/office/drawing/2014/main" id="{A768C499-867F-E6F6-AE72-C75AFA025A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77733131"/>
              </p:ext>
            </p:extLst>
          </p:nvPr>
        </p:nvGraphicFramePr>
        <p:xfrm>
          <a:off x="838200" y="2111381"/>
          <a:ext cx="10515600" cy="3570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11567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D5CF3AA-DED2-A51B-593D-304F285CA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5350"/>
            <a:ext cx="10522701" cy="1360962"/>
          </a:xfrm>
        </p:spPr>
        <p:txBody>
          <a:bodyPr anchor="ctr">
            <a:normAutofit/>
          </a:bodyPr>
          <a:lstStyle/>
          <a:p>
            <a:pPr algn="ctr"/>
            <a:r>
              <a:rPr lang="en-US" sz="3200" b="1" dirty="0"/>
              <a:t>Fiscal Year 25 vs 26 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7F0CB71E-B6FD-4A40-5B65-61B90245CD7B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113239" y="2446813"/>
            <a:ext cx="3247662" cy="323849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Only if a check is needed by May 31, use the 1751 option. 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June 1 Purchase Orders can be created once we have approval from Budgeting.  </a:t>
            </a:r>
            <a:r>
              <a:rPr lang="en-US"/>
              <a:t>Date TBA.</a:t>
            </a: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Purchase Order requests will be cut off </a:t>
            </a:r>
            <a:r>
              <a:rPr lang="en-US" dirty="0">
                <a:highlight>
                  <a:srgbClr val="FFFF00"/>
                </a:highlight>
              </a:rPr>
              <a:t>April 25</a:t>
            </a:r>
            <a:r>
              <a:rPr lang="en-US" dirty="0"/>
              <a:t>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89156D-0959-C7C9-114C-A6922C252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49DFD55-3C28-40EF-9E31-A92D2E4017FF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 dirty="0"/>
          </a:p>
        </p:txBody>
      </p:sp>
      <p:graphicFrame>
        <p:nvGraphicFramePr>
          <p:cNvPr id="26" name="Content Placeholder 2">
            <a:extLst>
              <a:ext uri="{FF2B5EF4-FFF2-40B4-BE49-F238E27FC236}">
                <a16:creationId xmlns:a16="http://schemas.microsoft.com/office/drawing/2014/main" id="{2CC7A539-C5BC-FA92-C8D7-F96ADE4139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0888266"/>
              </p:ext>
            </p:extLst>
          </p:nvPr>
        </p:nvGraphicFramePr>
        <p:xfrm>
          <a:off x="475669" y="2256312"/>
          <a:ext cx="6305141" cy="35773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289712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040F5-53B1-FEB2-5729-8C605353A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517" y="268360"/>
            <a:ext cx="10343407" cy="2121177"/>
          </a:xfrm>
        </p:spPr>
        <p:txBody>
          <a:bodyPr>
            <a:normAutofit/>
          </a:bodyPr>
          <a:lstStyle/>
          <a:p>
            <a:r>
              <a:rPr lang="en-US" sz="5400" b="1" dirty="0"/>
              <a:t>Review Open Encumbrances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43B68-FD84-BAF8-E8BF-9802A507E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B89386-2919-8BE1-2975-7F049DD099F7}"/>
              </a:ext>
            </a:extLst>
          </p:cNvPr>
          <p:cNvSpPr txBox="1"/>
          <p:nvPr/>
        </p:nvSpPr>
        <p:spPr>
          <a:xfrm>
            <a:off x="3912785" y="3171467"/>
            <a:ext cx="4559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Go to: FGIOENC</a:t>
            </a:r>
          </a:p>
        </p:txBody>
      </p:sp>
      <p:pic>
        <p:nvPicPr>
          <p:cNvPr id="38" name="Content Placeholder 37">
            <a:extLst>
              <a:ext uri="{FF2B5EF4-FFF2-40B4-BE49-F238E27FC236}">
                <a16:creationId xmlns:a16="http://schemas.microsoft.com/office/drawing/2014/main" id="{97184A2E-A911-2C4F-0A37-F2B254E13CA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-7884" y="3938463"/>
            <a:ext cx="12199884" cy="873120"/>
          </a:xfr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C80FE44F-0DD1-37A7-C1B9-8D0DDDB94B9E}"/>
              </a:ext>
            </a:extLst>
          </p:cNvPr>
          <p:cNvSpPr txBox="1"/>
          <p:nvPr/>
        </p:nvSpPr>
        <p:spPr>
          <a:xfrm>
            <a:off x="225631" y="4778964"/>
            <a:ext cx="1820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ptos" panose="020B0004020202020204" pitchFamily="34" charset="0"/>
              </a:rPr>
              <a:t>1. Enter FUND if needed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B5EA4CB-4166-C1AF-3099-AE251AA25FA4}"/>
              </a:ext>
            </a:extLst>
          </p:cNvPr>
          <p:cNvSpPr txBox="1"/>
          <p:nvPr/>
        </p:nvSpPr>
        <p:spPr>
          <a:xfrm>
            <a:off x="6345361" y="4746382"/>
            <a:ext cx="1547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ptos" panose="020B0004020202020204" pitchFamily="34" charset="0"/>
              </a:rPr>
              <a:t>2. Enter ORG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FA6FF11-2C85-2B2B-EA6E-B09357E2B41A}"/>
              </a:ext>
            </a:extLst>
          </p:cNvPr>
          <p:cNvSpPr txBox="1"/>
          <p:nvPr/>
        </p:nvSpPr>
        <p:spPr>
          <a:xfrm>
            <a:off x="10682514" y="4693405"/>
            <a:ext cx="1547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ptos" panose="020B0004020202020204" pitchFamily="34" charset="0"/>
              </a:rPr>
              <a:t>3. Click GO</a:t>
            </a:r>
          </a:p>
        </p:txBody>
      </p:sp>
    </p:spTree>
    <p:extLst>
      <p:ext uri="{BB962C8B-B14F-4D97-AF65-F5344CB8AC3E}">
        <p14:creationId xmlns:p14="http://schemas.microsoft.com/office/powerpoint/2010/main" val="516302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8C1D9D-71B1-CA30-840B-5F43D3843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D4944-50BB-05C6-3DFF-81E34B5EC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517" y="268360"/>
            <a:ext cx="10343407" cy="2121177"/>
          </a:xfrm>
        </p:spPr>
        <p:txBody>
          <a:bodyPr>
            <a:normAutofit/>
          </a:bodyPr>
          <a:lstStyle/>
          <a:p>
            <a:r>
              <a:rPr lang="en-US" sz="5400" b="1" dirty="0"/>
              <a:t>Review Open Encumbrances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52FF0A-49DA-8AF4-82F0-D92FBD3BC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BAE282-DD04-F025-3663-85FB46F13388}"/>
              </a:ext>
            </a:extLst>
          </p:cNvPr>
          <p:cNvSpPr txBox="1"/>
          <p:nvPr/>
        </p:nvSpPr>
        <p:spPr>
          <a:xfrm>
            <a:off x="3414022" y="3207093"/>
            <a:ext cx="6204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List of PO’s will display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17B57E2-4A7E-8E39-9B78-181DC098B2B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5824" y="4169255"/>
            <a:ext cx="12136176" cy="1474716"/>
          </a:xfrm>
        </p:spPr>
      </p:pic>
    </p:spTree>
    <p:extLst>
      <p:ext uri="{BB962C8B-B14F-4D97-AF65-F5344CB8AC3E}">
        <p14:creationId xmlns:p14="http://schemas.microsoft.com/office/powerpoint/2010/main" val="13775610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306979-36B5-90A5-FA13-5D474C7A1F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6CD04-29F7-4F36-2A54-54ECB3021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517" y="268360"/>
            <a:ext cx="10343407" cy="2121177"/>
          </a:xfrm>
        </p:spPr>
        <p:txBody>
          <a:bodyPr>
            <a:normAutofit/>
          </a:bodyPr>
          <a:lstStyle/>
          <a:p>
            <a:r>
              <a:rPr lang="en-US" sz="5400" b="1" dirty="0"/>
              <a:t>Review Open Encumbrances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17C9F4-0D00-3858-B12E-C1238747A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A626093-437B-CA66-9E3A-30DFB99253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046783" y="2573195"/>
            <a:ext cx="7288212" cy="3407051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Any remaining encumbrances at year end will roll forward to the next fiscal year if they are not completed or closed. </a:t>
            </a:r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These funds will continue to remain encumbered against next year’s budget. </a:t>
            </a:r>
          </a:p>
        </p:txBody>
      </p:sp>
    </p:spTree>
    <p:extLst>
      <p:ext uri="{BB962C8B-B14F-4D97-AF65-F5344CB8AC3E}">
        <p14:creationId xmlns:p14="http://schemas.microsoft.com/office/powerpoint/2010/main" val="3162752777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Custom 14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9E6DF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56">
      <a:majorFont>
        <a:latin typeface="Tenorite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ustom" id="{F85C13B5-8B75-4CB8-BA5E-9CAC0747196D}" vid="{617487EE-AB70-4C55-8A81-E6744CC4A2C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EDE3176-A15D-46A3-BDDB-64A0D7363224}">
  <ds:schemaRefs>
    <ds:schemaRef ds:uri="16c05727-aa75-4e4a-9b5f-8a80a1165891"/>
    <ds:schemaRef ds:uri="230e9df3-be65-4c73-a93b-d1236ebd677e"/>
    <ds:schemaRef ds:uri="71af3243-3dd4-4a8d-8c0d-dd76da1f02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9168DCE-134F-4610-A6AA-88CEBE8D71D2}">
  <ds:schemaRefs>
    <ds:schemaRef ds:uri="16c05727-aa75-4e4a-9b5f-8a80a1165891"/>
    <ds:schemaRef ds:uri="230e9df3-be65-4c73-a93b-d1236ebd677e"/>
    <ds:schemaRef ds:uri="71af3243-3dd4-4a8d-8c0d-dd76da1f02a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ABF691C-888B-4061-8A6F-D5CE84A0254B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1082</Words>
  <Application>Microsoft Office PowerPoint</Application>
  <PresentationFormat>Widescreen</PresentationFormat>
  <Paragraphs>179</Paragraphs>
  <Slides>28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Aptos</vt:lpstr>
      <vt:lpstr>Arial</vt:lpstr>
      <vt:lpstr>Calibri</vt:lpstr>
      <vt:lpstr>Courier New</vt:lpstr>
      <vt:lpstr>Tenorite</vt:lpstr>
      <vt:lpstr>Wingdings</vt:lpstr>
      <vt:lpstr>Custom</vt:lpstr>
      <vt:lpstr>Procurement 3rd quarter training january 29, 2025</vt:lpstr>
      <vt:lpstr>Director of Procurement &amp; Other Support Services</vt:lpstr>
      <vt:lpstr>Financial Polices &amp; Procedures</vt:lpstr>
      <vt:lpstr>Purchasing</vt:lpstr>
      <vt:lpstr>Purchasing Staff</vt:lpstr>
      <vt:lpstr>Fiscal Year 25 vs 26 </vt:lpstr>
      <vt:lpstr>Review Open Encumbrances</vt:lpstr>
      <vt:lpstr>Review Open Encumbrances</vt:lpstr>
      <vt:lpstr>Review Open Encumbrances</vt:lpstr>
      <vt:lpstr>1st &amp; 2nd Quarter Topics  Any Questions?</vt:lpstr>
      <vt:lpstr>P-Card &amp; Travel Administration</vt:lpstr>
      <vt:lpstr> </vt:lpstr>
      <vt:lpstr>Travel Arrangements </vt:lpstr>
      <vt:lpstr>Airline reservation Template</vt:lpstr>
      <vt:lpstr>Individual vs Group travel</vt:lpstr>
      <vt:lpstr>Carrier selection &amp; Seating</vt:lpstr>
      <vt:lpstr>Traveling with a p-Card</vt:lpstr>
      <vt:lpstr>Accounts Payable</vt:lpstr>
      <vt:lpstr>Employee travel</vt:lpstr>
      <vt:lpstr>Employee travel</vt:lpstr>
      <vt:lpstr>Employee travel</vt:lpstr>
      <vt:lpstr>Budget, Planning &amp; Analysis</vt:lpstr>
      <vt:lpstr>Budgeting Staff</vt:lpstr>
      <vt:lpstr>REVIEWING EXPENSES CHARGED TO ORG</vt:lpstr>
      <vt:lpstr>DETAIL ORG EXPENSES</vt:lpstr>
      <vt:lpstr>how to see if the overall org has funding</vt:lpstr>
      <vt:lpstr>Overall ORG Budget Summary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Vasquez, Marisa F.</dc:creator>
  <cp:lastModifiedBy>Vasquez, Marisa F.</cp:lastModifiedBy>
  <cp:revision>39</cp:revision>
  <dcterms:created xsi:type="dcterms:W3CDTF">2025-01-07T21:37:58Z</dcterms:created>
  <dcterms:modified xsi:type="dcterms:W3CDTF">2025-01-29T14:48:56Z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