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4" r:id="rId1"/>
  </p:sldMasterIdLst>
  <p:notesMasterIdLst>
    <p:notesMasterId r:id="rId29"/>
  </p:notesMasterIdLst>
  <p:sldIdLst>
    <p:sldId id="275" r:id="rId2"/>
    <p:sldId id="276" r:id="rId3"/>
    <p:sldId id="256" r:id="rId4"/>
    <p:sldId id="257" r:id="rId5"/>
    <p:sldId id="258" r:id="rId6"/>
    <p:sldId id="265" r:id="rId7"/>
    <p:sldId id="259" r:id="rId8"/>
    <p:sldId id="260" r:id="rId9"/>
    <p:sldId id="266" r:id="rId10"/>
    <p:sldId id="264" r:id="rId11"/>
    <p:sldId id="267" r:id="rId12"/>
    <p:sldId id="262" r:id="rId13"/>
    <p:sldId id="261" r:id="rId14"/>
    <p:sldId id="268" r:id="rId15"/>
    <p:sldId id="269" r:id="rId16"/>
    <p:sldId id="270" r:id="rId17"/>
    <p:sldId id="271" r:id="rId18"/>
    <p:sldId id="272" r:id="rId19"/>
    <p:sldId id="273" r:id="rId20"/>
    <p:sldId id="274" r:id="rId21"/>
    <p:sldId id="278" r:id="rId22"/>
    <p:sldId id="279" r:id="rId23"/>
    <p:sldId id="282" r:id="rId24"/>
    <p:sldId id="281" r:id="rId25"/>
    <p:sldId id="283" r:id="rId26"/>
    <p:sldId id="284" r:id="rId27"/>
    <p:sldId id="285" r:id="rId28"/>
  </p:sldIdLst>
  <p:sldSz cx="12192000" cy="6858000"/>
  <p:notesSz cx="9309100" cy="7023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B0D01-7E9E-4193-5CD6-B9EA70A4CBD0}" v="10" dt="2025-11-19T20:37:25.645"/>
    <p1510:client id="{427D818E-B9C0-EA66-237C-BBEFB0C7B93C}" v="3" dt="2025-11-19T15:12:47.624"/>
    <p1510:client id="{52A9A74F-05E6-4EB7-A2FC-E7B6382221CB}" v="635" dt="2025-11-18T23:21:53.905"/>
    <p1510:client id="{74C694B0-9DDB-DB58-AE19-7D44D53D48D4}" v="52" dt="2025-11-18T22:38:39.308"/>
    <p1510:client id="{CAB1D567-2FFB-4EC2-860B-A849EA4BFA39}" v="44" dt="2025-11-18T22:45:26.109"/>
    <p1510:client id="{D743328E-2938-4B91-8AA8-2FAB30800FB0}" v="167" dt="2025-11-18T23:16:52.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0AC75-BF82-4546-AA97-05422FC330E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8D1F0E1-8DD5-4B0F-A295-9E0583498E09}">
      <dgm:prSet phldrT="[Text]"/>
      <dgm:spPr/>
      <dgm:t>
        <a:bodyPr/>
        <a:lstStyle/>
        <a:p>
          <a:r>
            <a:rPr lang="en-US"/>
            <a:t>Melba Huerta</a:t>
          </a:r>
        </a:p>
      </dgm:t>
    </dgm:pt>
    <dgm:pt modelId="{F0748BFB-3EE1-43D1-A32D-DBE5151BBD70}" type="parTrans" cxnId="{2B7504B8-B556-4939-87F7-CE9B5B41972F}">
      <dgm:prSet/>
      <dgm:spPr/>
      <dgm:t>
        <a:bodyPr/>
        <a:lstStyle/>
        <a:p>
          <a:endParaRPr lang="en-US"/>
        </a:p>
      </dgm:t>
    </dgm:pt>
    <dgm:pt modelId="{18E0B675-F643-447A-B756-0D83D6CB0BBB}" type="sibTrans" cxnId="{2B7504B8-B556-4939-87F7-CE9B5B41972F}">
      <dgm:prSet/>
      <dgm:spPr/>
      <dgm:t>
        <a:bodyPr/>
        <a:lstStyle/>
        <a:p>
          <a:endParaRPr lang="en-US"/>
        </a:p>
      </dgm:t>
    </dgm:pt>
    <dgm:pt modelId="{74E941AC-32A8-4B0D-8A3B-CF5977545BFD}">
      <dgm:prSet phldrT="[Text]"/>
      <dgm:spPr/>
      <dgm:t>
        <a:bodyPr/>
        <a:lstStyle/>
        <a:p>
          <a:r>
            <a:rPr lang="en-US"/>
            <a:t>Suzette Haskell</a:t>
          </a:r>
          <a:br>
            <a:rPr lang="en-US"/>
          </a:br>
          <a:r>
            <a:rPr lang="en-US"/>
            <a:t>Senior AP Tech</a:t>
          </a:r>
        </a:p>
      </dgm:t>
    </dgm:pt>
    <dgm:pt modelId="{088BB2F5-938B-4A50-B2F9-CD3197E76B6F}" type="parTrans" cxnId="{583A7629-A373-4713-9FA1-ACC07484AFC8}">
      <dgm:prSet/>
      <dgm:spPr/>
      <dgm:t>
        <a:bodyPr/>
        <a:lstStyle/>
        <a:p>
          <a:endParaRPr lang="en-US"/>
        </a:p>
      </dgm:t>
    </dgm:pt>
    <dgm:pt modelId="{AFDC3E33-3D67-482E-95DE-279D3E8B2965}" type="sibTrans" cxnId="{583A7629-A373-4713-9FA1-ACC07484AFC8}">
      <dgm:prSet/>
      <dgm:spPr/>
      <dgm:t>
        <a:bodyPr/>
        <a:lstStyle/>
        <a:p>
          <a:endParaRPr lang="en-US"/>
        </a:p>
      </dgm:t>
    </dgm:pt>
    <dgm:pt modelId="{EFD55DB9-A42B-4ACD-843C-05C385AFB598}">
      <dgm:prSet phldrT="[Text]"/>
      <dgm:spPr/>
      <dgm:t>
        <a:bodyPr/>
        <a:lstStyle/>
        <a:p>
          <a:r>
            <a:rPr lang="en-US"/>
            <a:t>Fran Trevino</a:t>
          </a:r>
          <a:br>
            <a:rPr lang="en-US"/>
          </a:br>
          <a:r>
            <a:rPr lang="en-US"/>
            <a:t>AP Tech</a:t>
          </a:r>
        </a:p>
        <a:p>
          <a:r>
            <a:rPr lang="en-US"/>
            <a:t>June 2024</a:t>
          </a:r>
        </a:p>
      </dgm:t>
    </dgm:pt>
    <dgm:pt modelId="{C3BD3289-4D47-47DB-897F-A7840BEE06A7}" type="parTrans" cxnId="{1933D312-86FF-49C2-A666-DC580C94CE7E}">
      <dgm:prSet/>
      <dgm:spPr/>
      <dgm:t>
        <a:bodyPr/>
        <a:lstStyle/>
        <a:p>
          <a:endParaRPr lang="en-US"/>
        </a:p>
      </dgm:t>
    </dgm:pt>
    <dgm:pt modelId="{C5292105-68EA-4470-839C-DD8E875FB4E1}" type="sibTrans" cxnId="{1933D312-86FF-49C2-A666-DC580C94CE7E}">
      <dgm:prSet/>
      <dgm:spPr/>
      <dgm:t>
        <a:bodyPr/>
        <a:lstStyle/>
        <a:p>
          <a:endParaRPr lang="en-US"/>
        </a:p>
      </dgm:t>
    </dgm:pt>
    <dgm:pt modelId="{B0EDA7AB-84E3-462A-B240-592C32E01166}">
      <dgm:prSet phldrT="[Text]"/>
      <dgm:spPr/>
      <dgm:t>
        <a:bodyPr/>
        <a:lstStyle/>
        <a:p>
          <a:r>
            <a:rPr lang="en-US"/>
            <a:t>Allen</a:t>
          </a:r>
          <a:br>
            <a:rPr lang="en-US"/>
          </a:br>
          <a:r>
            <a:rPr lang="en-US"/>
            <a:t>Work Study</a:t>
          </a:r>
        </a:p>
      </dgm:t>
    </dgm:pt>
    <dgm:pt modelId="{10E30508-C63A-416F-8191-F89E87D3791C}" type="parTrans" cxnId="{C89ADFFF-59D9-454C-A9E3-DE153B77CD48}">
      <dgm:prSet/>
      <dgm:spPr>
        <a:ln>
          <a:solidFill>
            <a:schemeClr val="accent6">
              <a:lumMod val="20000"/>
              <a:lumOff val="80000"/>
            </a:schemeClr>
          </a:solidFill>
        </a:ln>
      </dgm:spPr>
      <dgm:t>
        <a:bodyPr/>
        <a:lstStyle/>
        <a:p>
          <a:endParaRPr lang="en-US"/>
        </a:p>
      </dgm:t>
    </dgm:pt>
    <dgm:pt modelId="{4473E84B-2460-42EE-9A86-98B55E2E009A}" type="sibTrans" cxnId="{C89ADFFF-59D9-454C-A9E3-DE153B77CD48}">
      <dgm:prSet/>
      <dgm:spPr/>
      <dgm:t>
        <a:bodyPr/>
        <a:lstStyle/>
        <a:p>
          <a:endParaRPr lang="en-US"/>
        </a:p>
      </dgm:t>
    </dgm:pt>
    <dgm:pt modelId="{B358D809-1EF8-47A8-940F-C9D79253FDD3}">
      <dgm:prSet phldrT="[Text]"/>
      <dgm:spPr/>
      <dgm:t>
        <a:bodyPr/>
        <a:lstStyle/>
        <a:p>
          <a:r>
            <a:rPr lang="en-US"/>
            <a:t>Celeste Davey</a:t>
          </a:r>
          <a:br>
            <a:rPr lang="en-US"/>
          </a:br>
          <a:r>
            <a:rPr lang="en-US"/>
            <a:t>AP Tech</a:t>
          </a:r>
        </a:p>
        <a:p>
          <a:r>
            <a:rPr lang="en-US"/>
            <a:t>August 2024</a:t>
          </a:r>
        </a:p>
      </dgm:t>
    </dgm:pt>
    <dgm:pt modelId="{C6F0B824-5A02-410E-87A7-A5823E608DF4}" type="parTrans" cxnId="{25F65B13-ADC7-41BC-AE6B-4DCF0071D615}">
      <dgm:prSet/>
      <dgm:spPr/>
      <dgm:t>
        <a:bodyPr/>
        <a:lstStyle/>
        <a:p>
          <a:endParaRPr lang="en-US"/>
        </a:p>
      </dgm:t>
    </dgm:pt>
    <dgm:pt modelId="{AA83A9ED-E501-43A4-AA83-24F400FD6FEC}" type="sibTrans" cxnId="{25F65B13-ADC7-41BC-AE6B-4DCF0071D615}">
      <dgm:prSet/>
      <dgm:spPr/>
      <dgm:t>
        <a:bodyPr/>
        <a:lstStyle/>
        <a:p>
          <a:endParaRPr lang="en-US"/>
        </a:p>
      </dgm:t>
    </dgm:pt>
    <dgm:pt modelId="{10894CAC-BF0C-4760-BBD0-851F24605264}">
      <dgm:prSet phldrT="[Text]"/>
      <dgm:spPr/>
      <dgm:t>
        <a:bodyPr/>
        <a:lstStyle/>
        <a:p>
          <a:r>
            <a:rPr lang="en-US"/>
            <a:t>Christian</a:t>
          </a:r>
          <a:br>
            <a:rPr lang="en-US"/>
          </a:br>
          <a:r>
            <a:rPr lang="en-US"/>
            <a:t>Work Study</a:t>
          </a:r>
        </a:p>
      </dgm:t>
    </dgm:pt>
    <dgm:pt modelId="{6D649D99-5652-4F4E-A480-6255607DC151}" type="parTrans" cxnId="{E64968F5-0B94-4812-B686-39448D35A657}">
      <dgm:prSet/>
      <dgm:spPr>
        <a:ln>
          <a:solidFill>
            <a:schemeClr val="accent6">
              <a:lumMod val="20000"/>
              <a:lumOff val="80000"/>
            </a:schemeClr>
          </a:solidFill>
        </a:ln>
      </dgm:spPr>
      <dgm:t>
        <a:bodyPr/>
        <a:lstStyle/>
        <a:p>
          <a:endParaRPr lang="en-US"/>
        </a:p>
      </dgm:t>
    </dgm:pt>
    <dgm:pt modelId="{B6366813-1DD1-4065-BFD2-D5638320CF95}" type="sibTrans" cxnId="{E64968F5-0B94-4812-B686-39448D35A657}">
      <dgm:prSet/>
      <dgm:spPr/>
      <dgm:t>
        <a:bodyPr/>
        <a:lstStyle/>
        <a:p>
          <a:endParaRPr lang="en-US"/>
        </a:p>
      </dgm:t>
    </dgm:pt>
    <dgm:pt modelId="{A8ECB086-EBB9-4CEA-9EEC-673A099451AF}">
      <dgm:prSet phldrT="[Text]"/>
      <dgm:spPr/>
      <dgm:t>
        <a:bodyPr/>
        <a:lstStyle/>
        <a:p>
          <a:r>
            <a:rPr lang="en-US"/>
            <a:t>Bety Carreno</a:t>
          </a:r>
        </a:p>
        <a:p>
          <a:r>
            <a:rPr lang="en-US"/>
            <a:t>AP Tech</a:t>
          </a:r>
          <a:br>
            <a:rPr lang="en-US"/>
          </a:br>
          <a:r>
            <a:rPr lang="en-US"/>
            <a:t>January 2025</a:t>
          </a:r>
        </a:p>
      </dgm:t>
    </dgm:pt>
    <dgm:pt modelId="{8431E0B9-725F-4F62-9C52-D38E25D1B62F}" type="parTrans" cxnId="{7972CC1D-3002-4A5F-A9F4-B3F51BA5857E}">
      <dgm:prSet/>
      <dgm:spPr/>
      <dgm:t>
        <a:bodyPr/>
        <a:lstStyle/>
        <a:p>
          <a:endParaRPr lang="en-US"/>
        </a:p>
      </dgm:t>
    </dgm:pt>
    <dgm:pt modelId="{85D78F44-448E-4A79-A85C-F133EE50258F}" type="sibTrans" cxnId="{7972CC1D-3002-4A5F-A9F4-B3F51BA5857E}">
      <dgm:prSet/>
      <dgm:spPr/>
      <dgm:t>
        <a:bodyPr/>
        <a:lstStyle/>
        <a:p>
          <a:endParaRPr lang="en-US"/>
        </a:p>
      </dgm:t>
    </dgm:pt>
    <dgm:pt modelId="{A2030322-FC75-4E7D-A20E-AD4D81B42D57}">
      <dgm:prSet phldrT="[Text]"/>
      <dgm:spPr/>
      <dgm:t>
        <a:bodyPr/>
        <a:lstStyle/>
        <a:p>
          <a:r>
            <a:rPr lang="en-US"/>
            <a:t>Lizet</a:t>
          </a:r>
          <a:br>
            <a:rPr lang="en-US"/>
          </a:br>
          <a:r>
            <a:rPr lang="en-US"/>
            <a:t>Work Study</a:t>
          </a:r>
        </a:p>
      </dgm:t>
    </dgm:pt>
    <dgm:pt modelId="{7421ADCF-BA08-41BC-BE48-307FE8D1FE8E}" type="parTrans" cxnId="{F1AAAA1E-80DD-4BD9-A283-B3D5842D75EC}">
      <dgm:prSet/>
      <dgm:spPr>
        <a:ln>
          <a:solidFill>
            <a:schemeClr val="accent6">
              <a:lumMod val="20000"/>
              <a:lumOff val="80000"/>
            </a:schemeClr>
          </a:solidFill>
        </a:ln>
      </dgm:spPr>
      <dgm:t>
        <a:bodyPr/>
        <a:lstStyle/>
        <a:p>
          <a:endParaRPr lang="en-US"/>
        </a:p>
      </dgm:t>
    </dgm:pt>
    <dgm:pt modelId="{1552C31F-91EA-401C-8E94-B33408FD7480}" type="sibTrans" cxnId="{F1AAAA1E-80DD-4BD9-A283-B3D5842D75EC}">
      <dgm:prSet/>
      <dgm:spPr/>
      <dgm:t>
        <a:bodyPr/>
        <a:lstStyle/>
        <a:p>
          <a:endParaRPr lang="en-US"/>
        </a:p>
      </dgm:t>
    </dgm:pt>
    <dgm:pt modelId="{CED20016-450C-4875-A80B-7529857E9149}" type="pres">
      <dgm:prSet presAssocID="{B3B0AC75-BF82-4546-AA97-05422FC330EC}" presName="hierChild1" presStyleCnt="0">
        <dgm:presLayoutVars>
          <dgm:orgChart val="1"/>
          <dgm:chPref val="1"/>
          <dgm:dir/>
          <dgm:animOne val="branch"/>
          <dgm:animLvl val="lvl"/>
          <dgm:resizeHandles/>
        </dgm:presLayoutVars>
      </dgm:prSet>
      <dgm:spPr/>
    </dgm:pt>
    <dgm:pt modelId="{A7A54AC8-43F0-4F55-BCE8-2576FA194FCA}" type="pres">
      <dgm:prSet presAssocID="{78D1F0E1-8DD5-4B0F-A295-9E0583498E09}" presName="hierRoot1" presStyleCnt="0">
        <dgm:presLayoutVars>
          <dgm:hierBranch val="init"/>
        </dgm:presLayoutVars>
      </dgm:prSet>
      <dgm:spPr/>
    </dgm:pt>
    <dgm:pt modelId="{8365AF0D-7023-4856-A087-3A19A373D058}" type="pres">
      <dgm:prSet presAssocID="{78D1F0E1-8DD5-4B0F-A295-9E0583498E09}" presName="rootComposite1" presStyleCnt="0"/>
      <dgm:spPr/>
    </dgm:pt>
    <dgm:pt modelId="{6686D7E2-2679-405C-B752-3CA80BFA78AB}" type="pres">
      <dgm:prSet presAssocID="{78D1F0E1-8DD5-4B0F-A295-9E0583498E09}" presName="rootText1" presStyleLbl="node0" presStyleIdx="0" presStyleCnt="1">
        <dgm:presLayoutVars>
          <dgm:chPref val="3"/>
        </dgm:presLayoutVars>
      </dgm:prSet>
      <dgm:spPr/>
    </dgm:pt>
    <dgm:pt modelId="{01824884-27E6-49BD-8899-A2B5C9DA62D8}" type="pres">
      <dgm:prSet presAssocID="{78D1F0E1-8DD5-4B0F-A295-9E0583498E09}" presName="rootConnector1" presStyleLbl="node1" presStyleIdx="0" presStyleCnt="0"/>
      <dgm:spPr/>
    </dgm:pt>
    <dgm:pt modelId="{7D477B59-3056-4301-936A-84F40CD09208}" type="pres">
      <dgm:prSet presAssocID="{78D1F0E1-8DD5-4B0F-A295-9E0583498E09}" presName="hierChild2" presStyleCnt="0"/>
      <dgm:spPr/>
    </dgm:pt>
    <dgm:pt modelId="{51706651-95F9-4F9A-9512-117CD07E9442}" type="pres">
      <dgm:prSet presAssocID="{088BB2F5-938B-4A50-B2F9-CD3197E76B6F}" presName="Name37" presStyleLbl="parChTrans1D2" presStyleIdx="0" presStyleCnt="1"/>
      <dgm:spPr/>
    </dgm:pt>
    <dgm:pt modelId="{C7789D3F-28EF-44DE-8AE0-101CE90A9017}" type="pres">
      <dgm:prSet presAssocID="{74E941AC-32A8-4B0D-8A3B-CF5977545BFD}" presName="hierRoot2" presStyleCnt="0">
        <dgm:presLayoutVars>
          <dgm:hierBranch val="init"/>
        </dgm:presLayoutVars>
      </dgm:prSet>
      <dgm:spPr/>
    </dgm:pt>
    <dgm:pt modelId="{4B7D60DE-932F-491D-AE8B-9735A453147B}" type="pres">
      <dgm:prSet presAssocID="{74E941AC-32A8-4B0D-8A3B-CF5977545BFD}" presName="rootComposite" presStyleCnt="0"/>
      <dgm:spPr/>
    </dgm:pt>
    <dgm:pt modelId="{940E9011-DBDF-4D30-A431-C181F7089177}" type="pres">
      <dgm:prSet presAssocID="{74E941AC-32A8-4B0D-8A3B-CF5977545BFD}" presName="rootText" presStyleLbl="node2" presStyleIdx="0" presStyleCnt="1">
        <dgm:presLayoutVars>
          <dgm:chPref val="3"/>
        </dgm:presLayoutVars>
      </dgm:prSet>
      <dgm:spPr/>
    </dgm:pt>
    <dgm:pt modelId="{71EE8635-7E51-4F3F-965F-F9845704939B}" type="pres">
      <dgm:prSet presAssocID="{74E941AC-32A8-4B0D-8A3B-CF5977545BFD}" presName="rootConnector" presStyleLbl="node2" presStyleIdx="0" presStyleCnt="1"/>
      <dgm:spPr/>
    </dgm:pt>
    <dgm:pt modelId="{2DC2B324-B159-436A-86A1-34F28A5FC41F}" type="pres">
      <dgm:prSet presAssocID="{74E941AC-32A8-4B0D-8A3B-CF5977545BFD}" presName="hierChild4" presStyleCnt="0"/>
      <dgm:spPr/>
    </dgm:pt>
    <dgm:pt modelId="{B349AD54-F9FF-4874-B7E6-3A5910E75D90}" type="pres">
      <dgm:prSet presAssocID="{C3BD3289-4D47-47DB-897F-A7840BEE06A7}" presName="Name37" presStyleLbl="parChTrans1D3" presStyleIdx="0" presStyleCnt="3"/>
      <dgm:spPr/>
    </dgm:pt>
    <dgm:pt modelId="{57499113-CC1B-43C7-82EC-4F71167BB4AE}" type="pres">
      <dgm:prSet presAssocID="{EFD55DB9-A42B-4ACD-843C-05C385AFB598}" presName="hierRoot2" presStyleCnt="0">
        <dgm:presLayoutVars>
          <dgm:hierBranch val="init"/>
        </dgm:presLayoutVars>
      </dgm:prSet>
      <dgm:spPr/>
    </dgm:pt>
    <dgm:pt modelId="{11214188-09A6-4653-8702-AEEA27249EB2}" type="pres">
      <dgm:prSet presAssocID="{EFD55DB9-A42B-4ACD-843C-05C385AFB598}" presName="rootComposite" presStyleCnt="0"/>
      <dgm:spPr/>
    </dgm:pt>
    <dgm:pt modelId="{DCA806B1-7C75-4C3D-90B3-38852B7ED8C6}" type="pres">
      <dgm:prSet presAssocID="{EFD55DB9-A42B-4ACD-843C-05C385AFB598}" presName="rootText" presStyleLbl="node3" presStyleIdx="0" presStyleCnt="3">
        <dgm:presLayoutVars>
          <dgm:chPref val="3"/>
        </dgm:presLayoutVars>
      </dgm:prSet>
      <dgm:spPr/>
    </dgm:pt>
    <dgm:pt modelId="{D18BEEAA-CB56-43E4-9E8B-732729911916}" type="pres">
      <dgm:prSet presAssocID="{EFD55DB9-A42B-4ACD-843C-05C385AFB598}" presName="rootConnector" presStyleLbl="node3" presStyleIdx="0" presStyleCnt="3"/>
      <dgm:spPr/>
    </dgm:pt>
    <dgm:pt modelId="{C501B021-5373-4484-8533-7B2F072112A0}" type="pres">
      <dgm:prSet presAssocID="{EFD55DB9-A42B-4ACD-843C-05C385AFB598}" presName="hierChild4" presStyleCnt="0"/>
      <dgm:spPr/>
    </dgm:pt>
    <dgm:pt modelId="{36CF5F14-EB00-4820-BAFE-01AA206A9C5C}" type="pres">
      <dgm:prSet presAssocID="{10E30508-C63A-416F-8191-F89E87D3791C}" presName="Name37" presStyleLbl="parChTrans1D4" presStyleIdx="0" presStyleCnt="3"/>
      <dgm:spPr/>
    </dgm:pt>
    <dgm:pt modelId="{B6EB9CF6-BBF3-4B77-8804-EEB151972938}" type="pres">
      <dgm:prSet presAssocID="{B0EDA7AB-84E3-462A-B240-592C32E01166}" presName="hierRoot2" presStyleCnt="0">
        <dgm:presLayoutVars>
          <dgm:hierBranch val="init"/>
        </dgm:presLayoutVars>
      </dgm:prSet>
      <dgm:spPr/>
    </dgm:pt>
    <dgm:pt modelId="{6757F91D-584A-4916-9809-6C30134B3D4A}" type="pres">
      <dgm:prSet presAssocID="{B0EDA7AB-84E3-462A-B240-592C32E01166}" presName="rootComposite" presStyleCnt="0"/>
      <dgm:spPr/>
    </dgm:pt>
    <dgm:pt modelId="{5FA3EBB5-B113-48BB-87BC-BD9AC5674E5A}" type="pres">
      <dgm:prSet presAssocID="{B0EDA7AB-84E3-462A-B240-592C32E01166}" presName="rootText" presStyleLbl="node4" presStyleIdx="0" presStyleCnt="3">
        <dgm:presLayoutVars>
          <dgm:chPref val="3"/>
        </dgm:presLayoutVars>
      </dgm:prSet>
      <dgm:spPr/>
    </dgm:pt>
    <dgm:pt modelId="{274003C4-0470-4A5F-9F47-C7C9AD2AACBD}" type="pres">
      <dgm:prSet presAssocID="{B0EDA7AB-84E3-462A-B240-592C32E01166}" presName="rootConnector" presStyleLbl="node4" presStyleIdx="0" presStyleCnt="3"/>
      <dgm:spPr/>
    </dgm:pt>
    <dgm:pt modelId="{9B62E145-F5A9-4484-92E7-D2130BD468FB}" type="pres">
      <dgm:prSet presAssocID="{B0EDA7AB-84E3-462A-B240-592C32E01166}" presName="hierChild4" presStyleCnt="0"/>
      <dgm:spPr/>
    </dgm:pt>
    <dgm:pt modelId="{1C9E0373-CC31-4AE5-8A1E-F6F59B4DAEA7}" type="pres">
      <dgm:prSet presAssocID="{B0EDA7AB-84E3-462A-B240-592C32E01166}" presName="hierChild5" presStyleCnt="0"/>
      <dgm:spPr/>
    </dgm:pt>
    <dgm:pt modelId="{8FDC05C6-98AB-4DBC-BDDE-143041FDB577}" type="pres">
      <dgm:prSet presAssocID="{EFD55DB9-A42B-4ACD-843C-05C385AFB598}" presName="hierChild5" presStyleCnt="0"/>
      <dgm:spPr/>
    </dgm:pt>
    <dgm:pt modelId="{09659177-30E6-47C5-AD6C-EDA709483F96}" type="pres">
      <dgm:prSet presAssocID="{C6F0B824-5A02-410E-87A7-A5823E608DF4}" presName="Name37" presStyleLbl="parChTrans1D3" presStyleIdx="1" presStyleCnt="3"/>
      <dgm:spPr/>
    </dgm:pt>
    <dgm:pt modelId="{667219E7-DAA2-46A1-A099-A1B96FE5CAEA}" type="pres">
      <dgm:prSet presAssocID="{B358D809-1EF8-47A8-940F-C9D79253FDD3}" presName="hierRoot2" presStyleCnt="0">
        <dgm:presLayoutVars>
          <dgm:hierBranch val="init"/>
        </dgm:presLayoutVars>
      </dgm:prSet>
      <dgm:spPr/>
    </dgm:pt>
    <dgm:pt modelId="{FB5204FE-4257-4638-8562-C9CDE943CA9E}" type="pres">
      <dgm:prSet presAssocID="{B358D809-1EF8-47A8-940F-C9D79253FDD3}" presName="rootComposite" presStyleCnt="0"/>
      <dgm:spPr/>
    </dgm:pt>
    <dgm:pt modelId="{F123B82E-7EC6-4BCD-822C-82ABB71BDF5F}" type="pres">
      <dgm:prSet presAssocID="{B358D809-1EF8-47A8-940F-C9D79253FDD3}" presName="rootText" presStyleLbl="node3" presStyleIdx="1" presStyleCnt="3">
        <dgm:presLayoutVars>
          <dgm:chPref val="3"/>
        </dgm:presLayoutVars>
      </dgm:prSet>
      <dgm:spPr/>
    </dgm:pt>
    <dgm:pt modelId="{12DD6F28-8C91-4805-80F8-1911B0837876}" type="pres">
      <dgm:prSet presAssocID="{B358D809-1EF8-47A8-940F-C9D79253FDD3}" presName="rootConnector" presStyleLbl="node3" presStyleIdx="1" presStyleCnt="3"/>
      <dgm:spPr/>
    </dgm:pt>
    <dgm:pt modelId="{0BF870D7-C0D6-4658-9F2B-4864DF5CEF85}" type="pres">
      <dgm:prSet presAssocID="{B358D809-1EF8-47A8-940F-C9D79253FDD3}" presName="hierChild4" presStyleCnt="0"/>
      <dgm:spPr/>
    </dgm:pt>
    <dgm:pt modelId="{3A41CAEA-08FD-4F1F-941E-D67BC4540942}" type="pres">
      <dgm:prSet presAssocID="{6D649D99-5652-4F4E-A480-6255607DC151}" presName="Name37" presStyleLbl="parChTrans1D4" presStyleIdx="1" presStyleCnt="3"/>
      <dgm:spPr/>
    </dgm:pt>
    <dgm:pt modelId="{6B3FE13B-5B83-4AC7-A691-FD4D12AC5BA8}" type="pres">
      <dgm:prSet presAssocID="{10894CAC-BF0C-4760-BBD0-851F24605264}" presName="hierRoot2" presStyleCnt="0">
        <dgm:presLayoutVars>
          <dgm:hierBranch val="init"/>
        </dgm:presLayoutVars>
      </dgm:prSet>
      <dgm:spPr/>
    </dgm:pt>
    <dgm:pt modelId="{34E49D97-A395-43ED-AA8E-9E5409B8ED5B}" type="pres">
      <dgm:prSet presAssocID="{10894CAC-BF0C-4760-BBD0-851F24605264}" presName="rootComposite" presStyleCnt="0"/>
      <dgm:spPr/>
    </dgm:pt>
    <dgm:pt modelId="{86AA54C5-2007-455A-B69C-702586D7E9DC}" type="pres">
      <dgm:prSet presAssocID="{10894CAC-BF0C-4760-BBD0-851F24605264}" presName="rootText" presStyleLbl="node4" presStyleIdx="1" presStyleCnt="3">
        <dgm:presLayoutVars>
          <dgm:chPref val="3"/>
        </dgm:presLayoutVars>
      </dgm:prSet>
      <dgm:spPr/>
    </dgm:pt>
    <dgm:pt modelId="{8CD15131-1F75-4D2B-9EDA-6E0FBCD0E33B}" type="pres">
      <dgm:prSet presAssocID="{10894CAC-BF0C-4760-BBD0-851F24605264}" presName="rootConnector" presStyleLbl="node4" presStyleIdx="1" presStyleCnt="3"/>
      <dgm:spPr/>
    </dgm:pt>
    <dgm:pt modelId="{585FFB6F-EBB7-4305-89E6-D282DB7CA243}" type="pres">
      <dgm:prSet presAssocID="{10894CAC-BF0C-4760-BBD0-851F24605264}" presName="hierChild4" presStyleCnt="0"/>
      <dgm:spPr/>
    </dgm:pt>
    <dgm:pt modelId="{382F64C0-82CF-4D93-8CE2-95833755BC46}" type="pres">
      <dgm:prSet presAssocID="{10894CAC-BF0C-4760-BBD0-851F24605264}" presName="hierChild5" presStyleCnt="0"/>
      <dgm:spPr/>
    </dgm:pt>
    <dgm:pt modelId="{8C57463F-08EB-4043-B678-8BCAF1636FA2}" type="pres">
      <dgm:prSet presAssocID="{B358D809-1EF8-47A8-940F-C9D79253FDD3}" presName="hierChild5" presStyleCnt="0"/>
      <dgm:spPr/>
    </dgm:pt>
    <dgm:pt modelId="{C60FAF1E-58CB-4337-9526-36A754604807}" type="pres">
      <dgm:prSet presAssocID="{8431E0B9-725F-4F62-9C52-D38E25D1B62F}" presName="Name37" presStyleLbl="parChTrans1D3" presStyleIdx="2" presStyleCnt="3"/>
      <dgm:spPr/>
    </dgm:pt>
    <dgm:pt modelId="{D38C18FA-195D-41AF-B807-432C68B3ADC5}" type="pres">
      <dgm:prSet presAssocID="{A8ECB086-EBB9-4CEA-9EEC-673A099451AF}" presName="hierRoot2" presStyleCnt="0">
        <dgm:presLayoutVars>
          <dgm:hierBranch val="init"/>
        </dgm:presLayoutVars>
      </dgm:prSet>
      <dgm:spPr/>
    </dgm:pt>
    <dgm:pt modelId="{3AE17B55-F29F-4A31-A624-072548020853}" type="pres">
      <dgm:prSet presAssocID="{A8ECB086-EBB9-4CEA-9EEC-673A099451AF}" presName="rootComposite" presStyleCnt="0"/>
      <dgm:spPr/>
    </dgm:pt>
    <dgm:pt modelId="{67D0C64B-61E3-47D1-807A-5E72F73EBE44}" type="pres">
      <dgm:prSet presAssocID="{A8ECB086-EBB9-4CEA-9EEC-673A099451AF}" presName="rootText" presStyleLbl="node3" presStyleIdx="2" presStyleCnt="3">
        <dgm:presLayoutVars>
          <dgm:chPref val="3"/>
        </dgm:presLayoutVars>
      </dgm:prSet>
      <dgm:spPr/>
    </dgm:pt>
    <dgm:pt modelId="{0AABF533-D354-4FC6-B5BF-8B8480DEBE0C}" type="pres">
      <dgm:prSet presAssocID="{A8ECB086-EBB9-4CEA-9EEC-673A099451AF}" presName="rootConnector" presStyleLbl="node3" presStyleIdx="2" presStyleCnt="3"/>
      <dgm:spPr/>
    </dgm:pt>
    <dgm:pt modelId="{2A79D097-6D73-4F9F-BF4F-EF754D3E5C57}" type="pres">
      <dgm:prSet presAssocID="{A8ECB086-EBB9-4CEA-9EEC-673A099451AF}" presName="hierChild4" presStyleCnt="0"/>
      <dgm:spPr/>
    </dgm:pt>
    <dgm:pt modelId="{C3593A0C-531A-4171-AE25-AAEE3FE14C94}" type="pres">
      <dgm:prSet presAssocID="{7421ADCF-BA08-41BC-BE48-307FE8D1FE8E}" presName="Name37" presStyleLbl="parChTrans1D4" presStyleIdx="2" presStyleCnt="3"/>
      <dgm:spPr/>
    </dgm:pt>
    <dgm:pt modelId="{7DCF22C0-8964-420E-8275-FE5E50A27330}" type="pres">
      <dgm:prSet presAssocID="{A2030322-FC75-4E7D-A20E-AD4D81B42D57}" presName="hierRoot2" presStyleCnt="0">
        <dgm:presLayoutVars>
          <dgm:hierBranch val="init"/>
        </dgm:presLayoutVars>
      </dgm:prSet>
      <dgm:spPr/>
    </dgm:pt>
    <dgm:pt modelId="{0A6957E2-CC35-481B-A3CA-33BDDEDC06AF}" type="pres">
      <dgm:prSet presAssocID="{A2030322-FC75-4E7D-A20E-AD4D81B42D57}" presName="rootComposite" presStyleCnt="0"/>
      <dgm:spPr/>
    </dgm:pt>
    <dgm:pt modelId="{EE354CDE-180F-4A60-9D14-C536FA3ABFC2}" type="pres">
      <dgm:prSet presAssocID="{A2030322-FC75-4E7D-A20E-AD4D81B42D57}" presName="rootText" presStyleLbl="node4" presStyleIdx="2" presStyleCnt="3">
        <dgm:presLayoutVars>
          <dgm:chPref val="3"/>
        </dgm:presLayoutVars>
      </dgm:prSet>
      <dgm:spPr/>
    </dgm:pt>
    <dgm:pt modelId="{9FF2869B-3670-4D9F-9A81-3A01164781F1}" type="pres">
      <dgm:prSet presAssocID="{A2030322-FC75-4E7D-A20E-AD4D81B42D57}" presName="rootConnector" presStyleLbl="node4" presStyleIdx="2" presStyleCnt="3"/>
      <dgm:spPr/>
    </dgm:pt>
    <dgm:pt modelId="{2963C2BE-3547-4A65-896E-29612516F640}" type="pres">
      <dgm:prSet presAssocID="{A2030322-FC75-4E7D-A20E-AD4D81B42D57}" presName="hierChild4" presStyleCnt="0"/>
      <dgm:spPr/>
    </dgm:pt>
    <dgm:pt modelId="{4D97E265-03D7-4F79-9C98-6A52B9CA2110}" type="pres">
      <dgm:prSet presAssocID="{A2030322-FC75-4E7D-A20E-AD4D81B42D57}" presName="hierChild5" presStyleCnt="0"/>
      <dgm:spPr/>
    </dgm:pt>
    <dgm:pt modelId="{3E5876EC-C928-4213-B049-4C877E8CA661}" type="pres">
      <dgm:prSet presAssocID="{A8ECB086-EBB9-4CEA-9EEC-673A099451AF}" presName="hierChild5" presStyleCnt="0"/>
      <dgm:spPr/>
    </dgm:pt>
    <dgm:pt modelId="{089D025D-D4FA-4BD4-A9BB-6833AA3AC5F5}" type="pres">
      <dgm:prSet presAssocID="{74E941AC-32A8-4B0D-8A3B-CF5977545BFD}" presName="hierChild5" presStyleCnt="0"/>
      <dgm:spPr/>
    </dgm:pt>
    <dgm:pt modelId="{361892B7-DE32-4F9D-9334-97E71680D55B}" type="pres">
      <dgm:prSet presAssocID="{78D1F0E1-8DD5-4B0F-A295-9E0583498E09}" presName="hierChild3" presStyleCnt="0"/>
      <dgm:spPr/>
    </dgm:pt>
  </dgm:ptLst>
  <dgm:cxnLst>
    <dgm:cxn modelId="{98F3BB05-14BD-4869-8C33-8530113BFA5A}" type="presOf" srcId="{74E941AC-32A8-4B0D-8A3B-CF5977545BFD}" destId="{71EE8635-7E51-4F3F-965F-F9845704939B}" srcOrd="1" destOrd="0" presId="urn:microsoft.com/office/officeart/2005/8/layout/orgChart1"/>
    <dgm:cxn modelId="{63EE0D08-3AA9-4EB6-A974-C24017070976}" type="presOf" srcId="{A2030322-FC75-4E7D-A20E-AD4D81B42D57}" destId="{EE354CDE-180F-4A60-9D14-C536FA3ABFC2}" srcOrd="0" destOrd="0" presId="urn:microsoft.com/office/officeart/2005/8/layout/orgChart1"/>
    <dgm:cxn modelId="{6522820F-AB33-4493-9637-CD49B1127798}" type="presOf" srcId="{78D1F0E1-8DD5-4B0F-A295-9E0583498E09}" destId="{6686D7E2-2679-405C-B752-3CA80BFA78AB}" srcOrd="0" destOrd="0" presId="urn:microsoft.com/office/officeart/2005/8/layout/orgChart1"/>
    <dgm:cxn modelId="{1933D312-86FF-49C2-A666-DC580C94CE7E}" srcId="{74E941AC-32A8-4B0D-8A3B-CF5977545BFD}" destId="{EFD55DB9-A42B-4ACD-843C-05C385AFB598}" srcOrd="0" destOrd="0" parTransId="{C3BD3289-4D47-47DB-897F-A7840BEE06A7}" sibTransId="{C5292105-68EA-4470-839C-DD8E875FB4E1}"/>
    <dgm:cxn modelId="{25F65B13-ADC7-41BC-AE6B-4DCF0071D615}" srcId="{74E941AC-32A8-4B0D-8A3B-CF5977545BFD}" destId="{B358D809-1EF8-47A8-940F-C9D79253FDD3}" srcOrd="1" destOrd="0" parTransId="{C6F0B824-5A02-410E-87A7-A5823E608DF4}" sibTransId="{AA83A9ED-E501-43A4-AA83-24F400FD6FEC}"/>
    <dgm:cxn modelId="{02B72E17-916B-42A0-8F6A-A46078D5585F}" type="presOf" srcId="{A8ECB086-EBB9-4CEA-9EEC-673A099451AF}" destId="{67D0C64B-61E3-47D1-807A-5E72F73EBE44}" srcOrd="0" destOrd="0" presId="urn:microsoft.com/office/officeart/2005/8/layout/orgChart1"/>
    <dgm:cxn modelId="{EDBB771D-B225-4B7D-8DC3-5AB1A2F351EB}" type="presOf" srcId="{78D1F0E1-8DD5-4B0F-A295-9E0583498E09}" destId="{01824884-27E6-49BD-8899-A2B5C9DA62D8}" srcOrd="1" destOrd="0" presId="urn:microsoft.com/office/officeart/2005/8/layout/orgChart1"/>
    <dgm:cxn modelId="{7972CC1D-3002-4A5F-A9F4-B3F51BA5857E}" srcId="{74E941AC-32A8-4B0D-8A3B-CF5977545BFD}" destId="{A8ECB086-EBB9-4CEA-9EEC-673A099451AF}" srcOrd="2" destOrd="0" parTransId="{8431E0B9-725F-4F62-9C52-D38E25D1B62F}" sibTransId="{85D78F44-448E-4A79-A85C-F133EE50258F}"/>
    <dgm:cxn modelId="{F1AAAA1E-80DD-4BD9-A283-B3D5842D75EC}" srcId="{A8ECB086-EBB9-4CEA-9EEC-673A099451AF}" destId="{A2030322-FC75-4E7D-A20E-AD4D81B42D57}" srcOrd="0" destOrd="0" parTransId="{7421ADCF-BA08-41BC-BE48-307FE8D1FE8E}" sibTransId="{1552C31F-91EA-401C-8E94-B33408FD7480}"/>
    <dgm:cxn modelId="{583A7629-A373-4713-9FA1-ACC07484AFC8}" srcId="{78D1F0E1-8DD5-4B0F-A295-9E0583498E09}" destId="{74E941AC-32A8-4B0D-8A3B-CF5977545BFD}" srcOrd="0" destOrd="0" parTransId="{088BB2F5-938B-4A50-B2F9-CD3197E76B6F}" sibTransId="{AFDC3E33-3D67-482E-95DE-279D3E8B2965}"/>
    <dgm:cxn modelId="{BC1BED37-B3DC-4324-91CD-7A5E9F7D131C}" type="presOf" srcId="{EFD55DB9-A42B-4ACD-843C-05C385AFB598}" destId="{D18BEEAA-CB56-43E4-9E8B-732729911916}" srcOrd="1" destOrd="0" presId="urn:microsoft.com/office/officeart/2005/8/layout/orgChart1"/>
    <dgm:cxn modelId="{F83A9464-BD8A-4B71-AE77-589F2C4667FA}" type="presOf" srcId="{8431E0B9-725F-4F62-9C52-D38E25D1B62F}" destId="{C60FAF1E-58CB-4337-9526-36A754604807}" srcOrd="0" destOrd="0" presId="urn:microsoft.com/office/officeart/2005/8/layout/orgChart1"/>
    <dgm:cxn modelId="{8DFC2B46-8248-4ADE-9B03-D9BDA0AECF8F}" type="presOf" srcId="{B358D809-1EF8-47A8-940F-C9D79253FDD3}" destId="{12DD6F28-8C91-4805-80F8-1911B0837876}" srcOrd="1" destOrd="0" presId="urn:microsoft.com/office/officeart/2005/8/layout/orgChart1"/>
    <dgm:cxn modelId="{11E86570-EB2C-4947-885B-D97BCDE44AAE}" type="presOf" srcId="{74E941AC-32A8-4B0D-8A3B-CF5977545BFD}" destId="{940E9011-DBDF-4D30-A431-C181F7089177}" srcOrd="0" destOrd="0" presId="urn:microsoft.com/office/officeart/2005/8/layout/orgChart1"/>
    <dgm:cxn modelId="{334BB98D-F0D4-44E9-8929-4525DCA934E3}" type="presOf" srcId="{B0EDA7AB-84E3-462A-B240-592C32E01166}" destId="{5FA3EBB5-B113-48BB-87BC-BD9AC5674E5A}" srcOrd="0" destOrd="0" presId="urn:microsoft.com/office/officeart/2005/8/layout/orgChart1"/>
    <dgm:cxn modelId="{06A21297-C10A-4794-BB49-7A949496E12F}" type="presOf" srcId="{C3BD3289-4D47-47DB-897F-A7840BEE06A7}" destId="{B349AD54-F9FF-4874-B7E6-3A5910E75D90}" srcOrd="0" destOrd="0" presId="urn:microsoft.com/office/officeart/2005/8/layout/orgChart1"/>
    <dgm:cxn modelId="{64EFFE9F-AAC3-4022-B1BE-8444CB036D7E}" type="presOf" srcId="{A2030322-FC75-4E7D-A20E-AD4D81B42D57}" destId="{9FF2869B-3670-4D9F-9A81-3A01164781F1}" srcOrd="1" destOrd="0" presId="urn:microsoft.com/office/officeart/2005/8/layout/orgChart1"/>
    <dgm:cxn modelId="{4EBF1CA0-DDDD-4305-8A3C-08EF9BE793A2}" type="presOf" srcId="{10E30508-C63A-416F-8191-F89E87D3791C}" destId="{36CF5F14-EB00-4820-BAFE-01AA206A9C5C}" srcOrd="0" destOrd="0" presId="urn:microsoft.com/office/officeart/2005/8/layout/orgChart1"/>
    <dgm:cxn modelId="{5D6F60A1-D9FD-4E9D-9D29-CB5C10EBD339}" type="presOf" srcId="{10894CAC-BF0C-4760-BBD0-851F24605264}" destId="{86AA54C5-2007-455A-B69C-702586D7E9DC}" srcOrd="0" destOrd="0" presId="urn:microsoft.com/office/officeart/2005/8/layout/orgChart1"/>
    <dgm:cxn modelId="{E0939AA3-03F0-4DDF-86DE-D46CD3EC1B2D}" type="presOf" srcId="{B0EDA7AB-84E3-462A-B240-592C32E01166}" destId="{274003C4-0470-4A5F-9F47-C7C9AD2AACBD}" srcOrd="1" destOrd="0" presId="urn:microsoft.com/office/officeart/2005/8/layout/orgChart1"/>
    <dgm:cxn modelId="{608997A5-C255-4DB5-A6CF-102621ABFD23}" type="presOf" srcId="{EFD55DB9-A42B-4ACD-843C-05C385AFB598}" destId="{DCA806B1-7C75-4C3D-90B3-38852B7ED8C6}" srcOrd="0" destOrd="0" presId="urn:microsoft.com/office/officeart/2005/8/layout/orgChart1"/>
    <dgm:cxn modelId="{42357FAF-A614-4B68-9543-6126232D902F}" type="presOf" srcId="{A8ECB086-EBB9-4CEA-9EEC-673A099451AF}" destId="{0AABF533-D354-4FC6-B5BF-8B8480DEBE0C}" srcOrd="1" destOrd="0" presId="urn:microsoft.com/office/officeart/2005/8/layout/orgChart1"/>
    <dgm:cxn modelId="{2B7504B8-B556-4939-87F7-CE9B5B41972F}" srcId="{B3B0AC75-BF82-4546-AA97-05422FC330EC}" destId="{78D1F0E1-8DD5-4B0F-A295-9E0583498E09}" srcOrd="0" destOrd="0" parTransId="{F0748BFB-3EE1-43D1-A32D-DBE5151BBD70}" sibTransId="{18E0B675-F643-447A-B756-0D83D6CB0BBB}"/>
    <dgm:cxn modelId="{11D4B2B8-0B16-4350-9C13-CA80B6F4B95D}" type="presOf" srcId="{6D649D99-5652-4F4E-A480-6255607DC151}" destId="{3A41CAEA-08FD-4F1F-941E-D67BC4540942}" srcOrd="0" destOrd="0" presId="urn:microsoft.com/office/officeart/2005/8/layout/orgChart1"/>
    <dgm:cxn modelId="{120CBFBC-31D1-4876-A84B-0FB8A4BC91AC}" type="presOf" srcId="{B358D809-1EF8-47A8-940F-C9D79253FDD3}" destId="{F123B82E-7EC6-4BCD-822C-82ABB71BDF5F}" srcOrd="0" destOrd="0" presId="urn:microsoft.com/office/officeart/2005/8/layout/orgChart1"/>
    <dgm:cxn modelId="{80B1C8D0-8DCF-4F36-9DD1-FA572E1893A1}" type="presOf" srcId="{B3B0AC75-BF82-4546-AA97-05422FC330EC}" destId="{CED20016-450C-4875-A80B-7529857E9149}" srcOrd="0" destOrd="0" presId="urn:microsoft.com/office/officeart/2005/8/layout/orgChart1"/>
    <dgm:cxn modelId="{3D8ACFEE-9D45-4827-9FB5-B596C5884ADA}" type="presOf" srcId="{088BB2F5-938B-4A50-B2F9-CD3197E76B6F}" destId="{51706651-95F9-4F9A-9512-117CD07E9442}" srcOrd="0" destOrd="0" presId="urn:microsoft.com/office/officeart/2005/8/layout/orgChart1"/>
    <dgm:cxn modelId="{E64968F5-0B94-4812-B686-39448D35A657}" srcId="{B358D809-1EF8-47A8-940F-C9D79253FDD3}" destId="{10894CAC-BF0C-4760-BBD0-851F24605264}" srcOrd="0" destOrd="0" parTransId="{6D649D99-5652-4F4E-A480-6255607DC151}" sibTransId="{B6366813-1DD1-4065-BFD2-D5638320CF95}"/>
    <dgm:cxn modelId="{9F56A2FA-8E8C-46A2-89C3-AA18278F9ADD}" type="presOf" srcId="{C6F0B824-5A02-410E-87A7-A5823E608DF4}" destId="{09659177-30E6-47C5-AD6C-EDA709483F96}" srcOrd="0" destOrd="0" presId="urn:microsoft.com/office/officeart/2005/8/layout/orgChart1"/>
    <dgm:cxn modelId="{CF7752FB-3C5D-4B6A-AC47-DC55F6C7E51B}" type="presOf" srcId="{7421ADCF-BA08-41BC-BE48-307FE8D1FE8E}" destId="{C3593A0C-531A-4171-AE25-AAEE3FE14C94}" srcOrd="0" destOrd="0" presId="urn:microsoft.com/office/officeart/2005/8/layout/orgChart1"/>
    <dgm:cxn modelId="{1402DDFB-B0D3-4B6C-B724-FC9E664E9AB0}" type="presOf" srcId="{10894CAC-BF0C-4760-BBD0-851F24605264}" destId="{8CD15131-1F75-4D2B-9EDA-6E0FBCD0E33B}" srcOrd="1" destOrd="0" presId="urn:microsoft.com/office/officeart/2005/8/layout/orgChart1"/>
    <dgm:cxn modelId="{C89ADFFF-59D9-454C-A9E3-DE153B77CD48}" srcId="{EFD55DB9-A42B-4ACD-843C-05C385AFB598}" destId="{B0EDA7AB-84E3-462A-B240-592C32E01166}" srcOrd="0" destOrd="0" parTransId="{10E30508-C63A-416F-8191-F89E87D3791C}" sibTransId="{4473E84B-2460-42EE-9A86-98B55E2E009A}"/>
    <dgm:cxn modelId="{DAF4F8A2-7B2C-41AA-A358-5DFDCA1AFA0F}" type="presParOf" srcId="{CED20016-450C-4875-A80B-7529857E9149}" destId="{A7A54AC8-43F0-4F55-BCE8-2576FA194FCA}" srcOrd="0" destOrd="0" presId="urn:microsoft.com/office/officeart/2005/8/layout/orgChart1"/>
    <dgm:cxn modelId="{1E301EDF-11DC-444F-B29E-B6FFC8D24B3A}" type="presParOf" srcId="{A7A54AC8-43F0-4F55-BCE8-2576FA194FCA}" destId="{8365AF0D-7023-4856-A087-3A19A373D058}" srcOrd="0" destOrd="0" presId="urn:microsoft.com/office/officeart/2005/8/layout/orgChart1"/>
    <dgm:cxn modelId="{81D50730-1790-43F3-8577-D16A7A52417A}" type="presParOf" srcId="{8365AF0D-7023-4856-A087-3A19A373D058}" destId="{6686D7E2-2679-405C-B752-3CA80BFA78AB}" srcOrd="0" destOrd="0" presId="urn:microsoft.com/office/officeart/2005/8/layout/orgChart1"/>
    <dgm:cxn modelId="{A856E5F6-336E-4A92-835F-5624E80FCE37}" type="presParOf" srcId="{8365AF0D-7023-4856-A087-3A19A373D058}" destId="{01824884-27E6-49BD-8899-A2B5C9DA62D8}" srcOrd="1" destOrd="0" presId="urn:microsoft.com/office/officeart/2005/8/layout/orgChart1"/>
    <dgm:cxn modelId="{B40D4117-F0D0-4D82-9053-F59F38F9A553}" type="presParOf" srcId="{A7A54AC8-43F0-4F55-BCE8-2576FA194FCA}" destId="{7D477B59-3056-4301-936A-84F40CD09208}" srcOrd="1" destOrd="0" presId="urn:microsoft.com/office/officeart/2005/8/layout/orgChart1"/>
    <dgm:cxn modelId="{0ABB1000-5867-4062-A804-10433F5F1534}" type="presParOf" srcId="{7D477B59-3056-4301-936A-84F40CD09208}" destId="{51706651-95F9-4F9A-9512-117CD07E9442}" srcOrd="0" destOrd="0" presId="urn:microsoft.com/office/officeart/2005/8/layout/orgChart1"/>
    <dgm:cxn modelId="{00EAA31B-2D95-4430-85C9-E2EFF92AE3BB}" type="presParOf" srcId="{7D477B59-3056-4301-936A-84F40CD09208}" destId="{C7789D3F-28EF-44DE-8AE0-101CE90A9017}" srcOrd="1" destOrd="0" presId="urn:microsoft.com/office/officeart/2005/8/layout/orgChart1"/>
    <dgm:cxn modelId="{4B5AFED9-DBFA-4D80-A800-9E63011C8923}" type="presParOf" srcId="{C7789D3F-28EF-44DE-8AE0-101CE90A9017}" destId="{4B7D60DE-932F-491D-AE8B-9735A453147B}" srcOrd="0" destOrd="0" presId="urn:microsoft.com/office/officeart/2005/8/layout/orgChart1"/>
    <dgm:cxn modelId="{9953FBC8-DDAA-49C0-998B-FAB0F0317907}" type="presParOf" srcId="{4B7D60DE-932F-491D-AE8B-9735A453147B}" destId="{940E9011-DBDF-4D30-A431-C181F7089177}" srcOrd="0" destOrd="0" presId="urn:microsoft.com/office/officeart/2005/8/layout/orgChart1"/>
    <dgm:cxn modelId="{71EABB19-6CB0-4DAF-BC09-206D920A4C3C}" type="presParOf" srcId="{4B7D60DE-932F-491D-AE8B-9735A453147B}" destId="{71EE8635-7E51-4F3F-965F-F9845704939B}" srcOrd="1" destOrd="0" presId="urn:microsoft.com/office/officeart/2005/8/layout/orgChart1"/>
    <dgm:cxn modelId="{9A0A4615-0A10-46AB-B7E7-77A06C1FBEC7}" type="presParOf" srcId="{C7789D3F-28EF-44DE-8AE0-101CE90A9017}" destId="{2DC2B324-B159-436A-86A1-34F28A5FC41F}" srcOrd="1" destOrd="0" presId="urn:microsoft.com/office/officeart/2005/8/layout/orgChart1"/>
    <dgm:cxn modelId="{B626874A-F08A-41B6-B6FB-994EAF8837FF}" type="presParOf" srcId="{2DC2B324-B159-436A-86A1-34F28A5FC41F}" destId="{B349AD54-F9FF-4874-B7E6-3A5910E75D90}" srcOrd="0" destOrd="0" presId="urn:microsoft.com/office/officeart/2005/8/layout/orgChart1"/>
    <dgm:cxn modelId="{F459D396-06F0-4802-BC63-EA93A1018F52}" type="presParOf" srcId="{2DC2B324-B159-436A-86A1-34F28A5FC41F}" destId="{57499113-CC1B-43C7-82EC-4F71167BB4AE}" srcOrd="1" destOrd="0" presId="urn:microsoft.com/office/officeart/2005/8/layout/orgChart1"/>
    <dgm:cxn modelId="{707B15FC-99EA-4325-AE77-15B071218114}" type="presParOf" srcId="{57499113-CC1B-43C7-82EC-4F71167BB4AE}" destId="{11214188-09A6-4653-8702-AEEA27249EB2}" srcOrd="0" destOrd="0" presId="urn:microsoft.com/office/officeart/2005/8/layout/orgChart1"/>
    <dgm:cxn modelId="{F72E62D0-38D0-46A0-82C3-27AD887DC8D4}" type="presParOf" srcId="{11214188-09A6-4653-8702-AEEA27249EB2}" destId="{DCA806B1-7C75-4C3D-90B3-38852B7ED8C6}" srcOrd="0" destOrd="0" presId="urn:microsoft.com/office/officeart/2005/8/layout/orgChart1"/>
    <dgm:cxn modelId="{12285349-B3FD-4EBB-9596-E2705B806648}" type="presParOf" srcId="{11214188-09A6-4653-8702-AEEA27249EB2}" destId="{D18BEEAA-CB56-43E4-9E8B-732729911916}" srcOrd="1" destOrd="0" presId="urn:microsoft.com/office/officeart/2005/8/layout/orgChart1"/>
    <dgm:cxn modelId="{C4FE30A0-E479-4035-9EC3-A9F72670A937}" type="presParOf" srcId="{57499113-CC1B-43C7-82EC-4F71167BB4AE}" destId="{C501B021-5373-4484-8533-7B2F072112A0}" srcOrd="1" destOrd="0" presId="urn:microsoft.com/office/officeart/2005/8/layout/orgChart1"/>
    <dgm:cxn modelId="{FB0E95B6-8FD0-46CF-9C26-E00B29B79241}" type="presParOf" srcId="{C501B021-5373-4484-8533-7B2F072112A0}" destId="{36CF5F14-EB00-4820-BAFE-01AA206A9C5C}" srcOrd="0" destOrd="0" presId="urn:microsoft.com/office/officeart/2005/8/layout/orgChart1"/>
    <dgm:cxn modelId="{51840B68-4B0A-40D5-B777-4731BC45148B}" type="presParOf" srcId="{C501B021-5373-4484-8533-7B2F072112A0}" destId="{B6EB9CF6-BBF3-4B77-8804-EEB151972938}" srcOrd="1" destOrd="0" presId="urn:microsoft.com/office/officeart/2005/8/layout/orgChart1"/>
    <dgm:cxn modelId="{18046D67-B212-4FAC-ADB8-4AB4455FAE82}" type="presParOf" srcId="{B6EB9CF6-BBF3-4B77-8804-EEB151972938}" destId="{6757F91D-584A-4916-9809-6C30134B3D4A}" srcOrd="0" destOrd="0" presId="urn:microsoft.com/office/officeart/2005/8/layout/orgChart1"/>
    <dgm:cxn modelId="{92460BA5-E26C-4B8E-87F8-4B5C5D33A386}" type="presParOf" srcId="{6757F91D-584A-4916-9809-6C30134B3D4A}" destId="{5FA3EBB5-B113-48BB-87BC-BD9AC5674E5A}" srcOrd="0" destOrd="0" presId="urn:microsoft.com/office/officeart/2005/8/layout/orgChart1"/>
    <dgm:cxn modelId="{A9490983-3725-41E2-B8F7-8FBF62304CF0}" type="presParOf" srcId="{6757F91D-584A-4916-9809-6C30134B3D4A}" destId="{274003C4-0470-4A5F-9F47-C7C9AD2AACBD}" srcOrd="1" destOrd="0" presId="urn:microsoft.com/office/officeart/2005/8/layout/orgChart1"/>
    <dgm:cxn modelId="{4C18CF59-E725-4AA0-A240-483831DED977}" type="presParOf" srcId="{B6EB9CF6-BBF3-4B77-8804-EEB151972938}" destId="{9B62E145-F5A9-4484-92E7-D2130BD468FB}" srcOrd="1" destOrd="0" presId="urn:microsoft.com/office/officeart/2005/8/layout/orgChart1"/>
    <dgm:cxn modelId="{EE9891E9-3312-41AB-95E7-4F3F7F851350}" type="presParOf" srcId="{B6EB9CF6-BBF3-4B77-8804-EEB151972938}" destId="{1C9E0373-CC31-4AE5-8A1E-F6F59B4DAEA7}" srcOrd="2" destOrd="0" presId="urn:microsoft.com/office/officeart/2005/8/layout/orgChart1"/>
    <dgm:cxn modelId="{C28E7914-033E-4036-8F60-39AE541CBD00}" type="presParOf" srcId="{57499113-CC1B-43C7-82EC-4F71167BB4AE}" destId="{8FDC05C6-98AB-4DBC-BDDE-143041FDB577}" srcOrd="2" destOrd="0" presId="urn:microsoft.com/office/officeart/2005/8/layout/orgChart1"/>
    <dgm:cxn modelId="{02E6D40D-AC75-480F-944E-B866270A065F}" type="presParOf" srcId="{2DC2B324-B159-436A-86A1-34F28A5FC41F}" destId="{09659177-30E6-47C5-AD6C-EDA709483F96}" srcOrd="2" destOrd="0" presId="urn:microsoft.com/office/officeart/2005/8/layout/orgChart1"/>
    <dgm:cxn modelId="{B8DD5318-5DBF-4641-A6EA-F82C4E9B3243}" type="presParOf" srcId="{2DC2B324-B159-436A-86A1-34F28A5FC41F}" destId="{667219E7-DAA2-46A1-A099-A1B96FE5CAEA}" srcOrd="3" destOrd="0" presId="urn:microsoft.com/office/officeart/2005/8/layout/orgChart1"/>
    <dgm:cxn modelId="{BAD6B5C4-11CC-4FDC-B722-AF95953317FA}" type="presParOf" srcId="{667219E7-DAA2-46A1-A099-A1B96FE5CAEA}" destId="{FB5204FE-4257-4638-8562-C9CDE943CA9E}" srcOrd="0" destOrd="0" presId="urn:microsoft.com/office/officeart/2005/8/layout/orgChart1"/>
    <dgm:cxn modelId="{01F203D5-050D-417E-A8EB-7AE2C7C45EDA}" type="presParOf" srcId="{FB5204FE-4257-4638-8562-C9CDE943CA9E}" destId="{F123B82E-7EC6-4BCD-822C-82ABB71BDF5F}" srcOrd="0" destOrd="0" presId="urn:microsoft.com/office/officeart/2005/8/layout/orgChart1"/>
    <dgm:cxn modelId="{E808BC85-17F4-478A-A9D2-AC76466B9A46}" type="presParOf" srcId="{FB5204FE-4257-4638-8562-C9CDE943CA9E}" destId="{12DD6F28-8C91-4805-80F8-1911B0837876}" srcOrd="1" destOrd="0" presId="urn:microsoft.com/office/officeart/2005/8/layout/orgChart1"/>
    <dgm:cxn modelId="{3756FC94-C088-47CB-A2EB-B96E7B489627}" type="presParOf" srcId="{667219E7-DAA2-46A1-A099-A1B96FE5CAEA}" destId="{0BF870D7-C0D6-4658-9F2B-4864DF5CEF85}" srcOrd="1" destOrd="0" presId="urn:microsoft.com/office/officeart/2005/8/layout/orgChart1"/>
    <dgm:cxn modelId="{D69FCBA2-74D2-4F70-92C3-DD56D954758E}" type="presParOf" srcId="{0BF870D7-C0D6-4658-9F2B-4864DF5CEF85}" destId="{3A41CAEA-08FD-4F1F-941E-D67BC4540942}" srcOrd="0" destOrd="0" presId="urn:microsoft.com/office/officeart/2005/8/layout/orgChart1"/>
    <dgm:cxn modelId="{514BAFB9-E1DF-4C74-8A5A-452E665F3E40}" type="presParOf" srcId="{0BF870D7-C0D6-4658-9F2B-4864DF5CEF85}" destId="{6B3FE13B-5B83-4AC7-A691-FD4D12AC5BA8}" srcOrd="1" destOrd="0" presId="urn:microsoft.com/office/officeart/2005/8/layout/orgChart1"/>
    <dgm:cxn modelId="{BF1E954B-43B9-4C5A-BE8F-91E2726B4EA5}" type="presParOf" srcId="{6B3FE13B-5B83-4AC7-A691-FD4D12AC5BA8}" destId="{34E49D97-A395-43ED-AA8E-9E5409B8ED5B}" srcOrd="0" destOrd="0" presId="urn:microsoft.com/office/officeart/2005/8/layout/orgChart1"/>
    <dgm:cxn modelId="{89A955E9-B2FD-4F54-82CB-5D7E35624FAD}" type="presParOf" srcId="{34E49D97-A395-43ED-AA8E-9E5409B8ED5B}" destId="{86AA54C5-2007-455A-B69C-702586D7E9DC}" srcOrd="0" destOrd="0" presId="urn:microsoft.com/office/officeart/2005/8/layout/orgChart1"/>
    <dgm:cxn modelId="{EA0CA016-06B3-4253-9619-2403FC51699E}" type="presParOf" srcId="{34E49D97-A395-43ED-AA8E-9E5409B8ED5B}" destId="{8CD15131-1F75-4D2B-9EDA-6E0FBCD0E33B}" srcOrd="1" destOrd="0" presId="urn:microsoft.com/office/officeart/2005/8/layout/orgChart1"/>
    <dgm:cxn modelId="{485066FB-118A-438A-BF0E-2514B1DC9477}" type="presParOf" srcId="{6B3FE13B-5B83-4AC7-A691-FD4D12AC5BA8}" destId="{585FFB6F-EBB7-4305-89E6-D282DB7CA243}" srcOrd="1" destOrd="0" presId="urn:microsoft.com/office/officeart/2005/8/layout/orgChart1"/>
    <dgm:cxn modelId="{D0001B95-7F13-4F7E-B6E5-D22A6FC87135}" type="presParOf" srcId="{6B3FE13B-5B83-4AC7-A691-FD4D12AC5BA8}" destId="{382F64C0-82CF-4D93-8CE2-95833755BC46}" srcOrd="2" destOrd="0" presId="urn:microsoft.com/office/officeart/2005/8/layout/orgChart1"/>
    <dgm:cxn modelId="{AF30BF29-5E8B-4896-ACBA-1B67567CE955}" type="presParOf" srcId="{667219E7-DAA2-46A1-A099-A1B96FE5CAEA}" destId="{8C57463F-08EB-4043-B678-8BCAF1636FA2}" srcOrd="2" destOrd="0" presId="urn:microsoft.com/office/officeart/2005/8/layout/orgChart1"/>
    <dgm:cxn modelId="{44648A2A-5D85-426B-BF6F-330DAE7F3534}" type="presParOf" srcId="{2DC2B324-B159-436A-86A1-34F28A5FC41F}" destId="{C60FAF1E-58CB-4337-9526-36A754604807}" srcOrd="4" destOrd="0" presId="urn:microsoft.com/office/officeart/2005/8/layout/orgChart1"/>
    <dgm:cxn modelId="{86A986AB-39A0-4124-A6A7-365B6FA0AA9A}" type="presParOf" srcId="{2DC2B324-B159-436A-86A1-34F28A5FC41F}" destId="{D38C18FA-195D-41AF-B807-432C68B3ADC5}" srcOrd="5" destOrd="0" presId="urn:microsoft.com/office/officeart/2005/8/layout/orgChart1"/>
    <dgm:cxn modelId="{0C790296-54BF-40F3-B966-6F1CF9950281}" type="presParOf" srcId="{D38C18FA-195D-41AF-B807-432C68B3ADC5}" destId="{3AE17B55-F29F-4A31-A624-072548020853}" srcOrd="0" destOrd="0" presId="urn:microsoft.com/office/officeart/2005/8/layout/orgChart1"/>
    <dgm:cxn modelId="{9C9446D8-4804-4D79-B9E9-BABB23E0191A}" type="presParOf" srcId="{3AE17B55-F29F-4A31-A624-072548020853}" destId="{67D0C64B-61E3-47D1-807A-5E72F73EBE44}" srcOrd="0" destOrd="0" presId="urn:microsoft.com/office/officeart/2005/8/layout/orgChart1"/>
    <dgm:cxn modelId="{633298EE-337A-4A26-BFE2-81725F44A1F0}" type="presParOf" srcId="{3AE17B55-F29F-4A31-A624-072548020853}" destId="{0AABF533-D354-4FC6-B5BF-8B8480DEBE0C}" srcOrd="1" destOrd="0" presId="urn:microsoft.com/office/officeart/2005/8/layout/orgChart1"/>
    <dgm:cxn modelId="{798F4485-5259-4CAE-90F1-B7535495F9DA}" type="presParOf" srcId="{D38C18FA-195D-41AF-B807-432C68B3ADC5}" destId="{2A79D097-6D73-4F9F-BF4F-EF754D3E5C57}" srcOrd="1" destOrd="0" presId="urn:microsoft.com/office/officeart/2005/8/layout/orgChart1"/>
    <dgm:cxn modelId="{99C91353-7394-4E90-9C6E-36BD26CCE585}" type="presParOf" srcId="{2A79D097-6D73-4F9F-BF4F-EF754D3E5C57}" destId="{C3593A0C-531A-4171-AE25-AAEE3FE14C94}" srcOrd="0" destOrd="0" presId="urn:microsoft.com/office/officeart/2005/8/layout/orgChart1"/>
    <dgm:cxn modelId="{0DBA2DBC-479D-4AF6-8D4B-84AA9BAD43EB}" type="presParOf" srcId="{2A79D097-6D73-4F9F-BF4F-EF754D3E5C57}" destId="{7DCF22C0-8964-420E-8275-FE5E50A27330}" srcOrd="1" destOrd="0" presId="urn:microsoft.com/office/officeart/2005/8/layout/orgChart1"/>
    <dgm:cxn modelId="{4CCE6854-61AA-41B9-B819-E174516A40A9}" type="presParOf" srcId="{7DCF22C0-8964-420E-8275-FE5E50A27330}" destId="{0A6957E2-CC35-481B-A3CA-33BDDEDC06AF}" srcOrd="0" destOrd="0" presId="urn:microsoft.com/office/officeart/2005/8/layout/orgChart1"/>
    <dgm:cxn modelId="{B4635C41-ABD8-46E9-B5E9-51011CB78BA0}" type="presParOf" srcId="{0A6957E2-CC35-481B-A3CA-33BDDEDC06AF}" destId="{EE354CDE-180F-4A60-9D14-C536FA3ABFC2}" srcOrd="0" destOrd="0" presId="urn:microsoft.com/office/officeart/2005/8/layout/orgChart1"/>
    <dgm:cxn modelId="{F88E732E-0A30-4CE4-AE8B-BFD879D0B4B4}" type="presParOf" srcId="{0A6957E2-CC35-481B-A3CA-33BDDEDC06AF}" destId="{9FF2869B-3670-4D9F-9A81-3A01164781F1}" srcOrd="1" destOrd="0" presId="urn:microsoft.com/office/officeart/2005/8/layout/orgChart1"/>
    <dgm:cxn modelId="{2DFB7D25-AE31-4755-817B-C93EEFBBA472}" type="presParOf" srcId="{7DCF22C0-8964-420E-8275-FE5E50A27330}" destId="{2963C2BE-3547-4A65-896E-29612516F640}" srcOrd="1" destOrd="0" presId="urn:microsoft.com/office/officeart/2005/8/layout/orgChart1"/>
    <dgm:cxn modelId="{01D9801F-D797-48EF-9406-93D8216739EF}" type="presParOf" srcId="{7DCF22C0-8964-420E-8275-FE5E50A27330}" destId="{4D97E265-03D7-4F79-9C98-6A52B9CA2110}" srcOrd="2" destOrd="0" presId="urn:microsoft.com/office/officeart/2005/8/layout/orgChart1"/>
    <dgm:cxn modelId="{4D4C45C5-EDE1-4452-BD03-E190374C33A7}" type="presParOf" srcId="{D38C18FA-195D-41AF-B807-432C68B3ADC5}" destId="{3E5876EC-C928-4213-B049-4C877E8CA661}" srcOrd="2" destOrd="0" presId="urn:microsoft.com/office/officeart/2005/8/layout/orgChart1"/>
    <dgm:cxn modelId="{77120D56-38AF-48DA-BD7A-0C22D9C229E2}" type="presParOf" srcId="{C7789D3F-28EF-44DE-8AE0-101CE90A9017}" destId="{089D025D-D4FA-4BD4-A9BB-6833AA3AC5F5}" srcOrd="2" destOrd="0" presId="urn:microsoft.com/office/officeart/2005/8/layout/orgChart1"/>
    <dgm:cxn modelId="{D51ED76B-F939-402D-90E0-0983916E83B6}" type="presParOf" srcId="{A7A54AC8-43F0-4F55-BCE8-2576FA194FCA}" destId="{361892B7-DE32-4F9D-9334-97E71680D55B}" srcOrd="2" destOrd="0" presId="urn:microsoft.com/office/officeart/2005/8/layout/orgChart1"/>
  </dgm:cxnLst>
  <dgm:bg>
    <a:solidFill>
      <a:schemeClr val="accent6">
        <a:lumMod val="20000"/>
        <a:lumOff val="8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93A0C-531A-4171-AE25-AAEE3FE14C94}">
      <dsp:nvSpPr>
        <dsp:cNvPr id="0" name=""/>
        <dsp:cNvSpPr/>
      </dsp:nvSpPr>
      <dsp:spPr>
        <a:xfrm>
          <a:off x="4532500" y="3739155"/>
          <a:ext cx="269602" cy="826780"/>
        </a:xfrm>
        <a:custGeom>
          <a:avLst/>
          <a:gdLst/>
          <a:ahLst/>
          <a:cxnLst/>
          <a:rect l="0" t="0" r="0" b="0"/>
          <a:pathLst>
            <a:path>
              <a:moveTo>
                <a:pt x="0" y="0"/>
              </a:moveTo>
              <a:lnTo>
                <a:pt x="0" y="826780"/>
              </a:lnTo>
              <a:lnTo>
                <a:pt x="269602" y="826780"/>
              </a:lnTo>
            </a:path>
          </a:pathLst>
        </a:custGeom>
        <a:noFill/>
        <a:ln w="12700" cap="flat" cmpd="sng" algn="ctr">
          <a:solidFill>
            <a:schemeClr val="accent6">
              <a:lumMod val="20000"/>
              <a:lumOff val="80000"/>
            </a:schemeClr>
          </a:solidFill>
          <a:prstDash val="solid"/>
        </a:ln>
        <a:effectLst/>
      </dsp:spPr>
      <dsp:style>
        <a:lnRef idx="2">
          <a:scrgbClr r="0" g="0" b="0"/>
        </a:lnRef>
        <a:fillRef idx="0">
          <a:scrgbClr r="0" g="0" b="0"/>
        </a:fillRef>
        <a:effectRef idx="0">
          <a:scrgbClr r="0" g="0" b="0"/>
        </a:effectRef>
        <a:fontRef idx="minor"/>
      </dsp:style>
    </dsp:sp>
    <dsp:sp modelId="{C60FAF1E-58CB-4337-9526-36A754604807}">
      <dsp:nvSpPr>
        <dsp:cNvPr id="0" name=""/>
        <dsp:cNvSpPr/>
      </dsp:nvSpPr>
      <dsp:spPr>
        <a:xfrm>
          <a:off x="3076648" y="2463038"/>
          <a:ext cx="2174790" cy="377443"/>
        </a:xfrm>
        <a:custGeom>
          <a:avLst/>
          <a:gdLst/>
          <a:ahLst/>
          <a:cxnLst/>
          <a:rect l="0" t="0" r="0" b="0"/>
          <a:pathLst>
            <a:path>
              <a:moveTo>
                <a:pt x="0" y="0"/>
              </a:moveTo>
              <a:lnTo>
                <a:pt x="0" y="188721"/>
              </a:lnTo>
              <a:lnTo>
                <a:pt x="2174790" y="188721"/>
              </a:lnTo>
              <a:lnTo>
                <a:pt x="2174790" y="3774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41CAEA-08FD-4F1F-941E-D67BC4540942}">
      <dsp:nvSpPr>
        <dsp:cNvPr id="0" name=""/>
        <dsp:cNvSpPr/>
      </dsp:nvSpPr>
      <dsp:spPr>
        <a:xfrm>
          <a:off x="2357709" y="3739155"/>
          <a:ext cx="269602" cy="826780"/>
        </a:xfrm>
        <a:custGeom>
          <a:avLst/>
          <a:gdLst/>
          <a:ahLst/>
          <a:cxnLst/>
          <a:rect l="0" t="0" r="0" b="0"/>
          <a:pathLst>
            <a:path>
              <a:moveTo>
                <a:pt x="0" y="0"/>
              </a:moveTo>
              <a:lnTo>
                <a:pt x="0" y="826780"/>
              </a:lnTo>
              <a:lnTo>
                <a:pt x="269602" y="826780"/>
              </a:lnTo>
            </a:path>
          </a:pathLst>
        </a:custGeom>
        <a:noFill/>
        <a:ln w="12700" cap="flat" cmpd="sng" algn="ctr">
          <a:solidFill>
            <a:schemeClr val="accent6">
              <a:lumMod val="20000"/>
              <a:lumOff val="80000"/>
            </a:schemeClr>
          </a:solidFill>
          <a:prstDash val="solid"/>
        </a:ln>
        <a:effectLst/>
      </dsp:spPr>
      <dsp:style>
        <a:lnRef idx="2">
          <a:scrgbClr r="0" g="0" b="0"/>
        </a:lnRef>
        <a:fillRef idx="0">
          <a:scrgbClr r="0" g="0" b="0"/>
        </a:fillRef>
        <a:effectRef idx="0">
          <a:scrgbClr r="0" g="0" b="0"/>
        </a:effectRef>
        <a:fontRef idx="minor"/>
      </dsp:style>
    </dsp:sp>
    <dsp:sp modelId="{09659177-30E6-47C5-AD6C-EDA709483F96}">
      <dsp:nvSpPr>
        <dsp:cNvPr id="0" name=""/>
        <dsp:cNvSpPr/>
      </dsp:nvSpPr>
      <dsp:spPr>
        <a:xfrm>
          <a:off x="3030928" y="2463038"/>
          <a:ext cx="91440" cy="377443"/>
        </a:xfrm>
        <a:custGeom>
          <a:avLst/>
          <a:gdLst/>
          <a:ahLst/>
          <a:cxnLst/>
          <a:rect l="0" t="0" r="0" b="0"/>
          <a:pathLst>
            <a:path>
              <a:moveTo>
                <a:pt x="45720" y="0"/>
              </a:moveTo>
              <a:lnTo>
                <a:pt x="45720" y="3774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CF5F14-EB00-4820-BAFE-01AA206A9C5C}">
      <dsp:nvSpPr>
        <dsp:cNvPr id="0" name=""/>
        <dsp:cNvSpPr/>
      </dsp:nvSpPr>
      <dsp:spPr>
        <a:xfrm>
          <a:off x="182918" y="3739155"/>
          <a:ext cx="269602" cy="826780"/>
        </a:xfrm>
        <a:custGeom>
          <a:avLst/>
          <a:gdLst/>
          <a:ahLst/>
          <a:cxnLst/>
          <a:rect l="0" t="0" r="0" b="0"/>
          <a:pathLst>
            <a:path>
              <a:moveTo>
                <a:pt x="0" y="0"/>
              </a:moveTo>
              <a:lnTo>
                <a:pt x="0" y="826780"/>
              </a:lnTo>
              <a:lnTo>
                <a:pt x="269602" y="826780"/>
              </a:lnTo>
            </a:path>
          </a:pathLst>
        </a:custGeom>
        <a:noFill/>
        <a:ln w="12700" cap="flat" cmpd="sng" algn="ctr">
          <a:solidFill>
            <a:schemeClr val="accent6">
              <a:lumMod val="20000"/>
              <a:lumOff val="80000"/>
            </a:schemeClr>
          </a:solidFill>
          <a:prstDash val="solid"/>
        </a:ln>
        <a:effectLst/>
      </dsp:spPr>
      <dsp:style>
        <a:lnRef idx="2">
          <a:scrgbClr r="0" g="0" b="0"/>
        </a:lnRef>
        <a:fillRef idx="0">
          <a:scrgbClr r="0" g="0" b="0"/>
        </a:fillRef>
        <a:effectRef idx="0">
          <a:scrgbClr r="0" g="0" b="0"/>
        </a:effectRef>
        <a:fontRef idx="minor"/>
      </dsp:style>
    </dsp:sp>
    <dsp:sp modelId="{B349AD54-F9FF-4874-B7E6-3A5910E75D90}">
      <dsp:nvSpPr>
        <dsp:cNvPr id="0" name=""/>
        <dsp:cNvSpPr/>
      </dsp:nvSpPr>
      <dsp:spPr>
        <a:xfrm>
          <a:off x="901857" y="2463038"/>
          <a:ext cx="2174790" cy="377443"/>
        </a:xfrm>
        <a:custGeom>
          <a:avLst/>
          <a:gdLst/>
          <a:ahLst/>
          <a:cxnLst/>
          <a:rect l="0" t="0" r="0" b="0"/>
          <a:pathLst>
            <a:path>
              <a:moveTo>
                <a:pt x="2174790" y="0"/>
              </a:moveTo>
              <a:lnTo>
                <a:pt x="2174790" y="188721"/>
              </a:lnTo>
              <a:lnTo>
                <a:pt x="0" y="188721"/>
              </a:lnTo>
              <a:lnTo>
                <a:pt x="0" y="3774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706651-95F9-4F9A-9512-117CD07E9442}">
      <dsp:nvSpPr>
        <dsp:cNvPr id="0" name=""/>
        <dsp:cNvSpPr/>
      </dsp:nvSpPr>
      <dsp:spPr>
        <a:xfrm>
          <a:off x="3030928" y="1186921"/>
          <a:ext cx="91440" cy="377443"/>
        </a:xfrm>
        <a:custGeom>
          <a:avLst/>
          <a:gdLst/>
          <a:ahLst/>
          <a:cxnLst/>
          <a:rect l="0" t="0" r="0" b="0"/>
          <a:pathLst>
            <a:path>
              <a:moveTo>
                <a:pt x="45720" y="0"/>
              </a:moveTo>
              <a:lnTo>
                <a:pt x="45720" y="37744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86D7E2-2679-405C-B752-3CA80BFA78AB}">
      <dsp:nvSpPr>
        <dsp:cNvPr id="0" name=""/>
        <dsp:cNvSpPr/>
      </dsp:nvSpPr>
      <dsp:spPr>
        <a:xfrm>
          <a:off x="2177974" y="288247"/>
          <a:ext cx="1797347" cy="8986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Melba Huerta</a:t>
          </a:r>
        </a:p>
      </dsp:txBody>
      <dsp:txXfrm>
        <a:off x="2177974" y="288247"/>
        <a:ext cx="1797347" cy="898673"/>
      </dsp:txXfrm>
    </dsp:sp>
    <dsp:sp modelId="{940E9011-DBDF-4D30-A431-C181F7089177}">
      <dsp:nvSpPr>
        <dsp:cNvPr id="0" name=""/>
        <dsp:cNvSpPr/>
      </dsp:nvSpPr>
      <dsp:spPr>
        <a:xfrm>
          <a:off x="2177974" y="1564364"/>
          <a:ext cx="1797347" cy="8986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Suzette Haskell</a:t>
          </a:r>
          <a:br>
            <a:rPr lang="en-US" sz="1800" kern="1200"/>
          </a:br>
          <a:r>
            <a:rPr lang="en-US" sz="1800" kern="1200"/>
            <a:t>Senior AP Tech</a:t>
          </a:r>
        </a:p>
      </dsp:txBody>
      <dsp:txXfrm>
        <a:off x="2177974" y="1564364"/>
        <a:ext cx="1797347" cy="898673"/>
      </dsp:txXfrm>
    </dsp:sp>
    <dsp:sp modelId="{DCA806B1-7C75-4C3D-90B3-38852B7ED8C6}">
      <dsp:nvSpPr>
        <dsp:cNvPr id="0" name=""/>
        <dsp:cNvSpPr/>
      </dsp:nvSpPr>
      <dsp:spPr>
        <a:xfrm>
          <a:off x="3183" y="2840481"/>
          <a:ext cx="1797347" cy="8986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Fran Trevino</a:t>
          </a:r>
          <a:br>
            <a:rPr lang="en-US" sz="1800" kern="1200"/>
          </a:br>
          <a:r>
            <a:rPr lang="en-US" sz="1800" kern="1200"/>
            <a:t>AP Tech</a:t>
          </a:r>
        </a:p>
        <a:p>
          <a:pPr marL="0" lvl="0" indent="0" algn="ctr" defTabSz="800100">
            <a:lnSpc>
              <a:spcPct val="90000"/>
            </a:lnSpc>
            <a:spcBef>
              <a:spcPct val="0"/>
            </a:spcBef>
            <a:spcAft>
              <a:spcPct val="35000"/>
            </a:spcAft>
            <a:buNone/>
          </a:pPr>
          <a:r>
            <a:rPr lang="en-US" sz="1800" kern="1200"/>
            <a:t>June 2024</a:t>
          </a:r>
        </a:p>
      </dsp:txBody>
      <dsp:txXfrm>
        <a:off x="3183" y="2840481"/>
        <a:ext cx="1797347" cy="898673"/>
      </dsp:txXfrm>
    </dsp:sp>
    <dsp:sp modelId="{5FA3EBB5-B113-48BB-87BC-BD9AC5674E5A}">
      <dsp:nvSpPr>
        <dsp:cNvPr id="0" name=""/>
        <dsp:cNvSpPr/>
      </dsp:nvSpPr>
      <dsp:spPr>
        <a:xfrm>
          <a:off x="452520" y="4116598"/>
          <a:ext cx="1797347" cy="8986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Allen</a:t>
          </a:r>
          <a:br>
            <a:rPr lang="en-US" sz="1800" kern="1200"/>
          </a:br>
          <a:r>
            <a:rPr lang="en-US" sz="1800" kern="1200"/>
            <a:t>Work Study</a:t>
          </a:r>
        </a:p>
      </dsp:txBody>
      <dsp:txXfrm>
        <a:off x="452520" y="4116598"/>
        <a:ext cx="1797347" cy="898673"/>
      </dsp:txXfrm>
    </dsp:sp>
    <dsp:sp modelId="{F123B82E-7EC6-4BCD-822C-82ABB71BDF5F}">
      <dsp:nvSpPr>
        <dsp:cNvPr id="0" name=""/>
        <dsp:cNvSpPr/>
      </dsp:nvSpPr>
      <dsp:spPr>
        <a:xfrm>
          <a:off x="2177974" y="2840481"/>
          <a:ext cx="1797347" cy="8986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Celeste Davey</a:t>
          </a:r>
          <a:br>
            <a:rPr lang="en-US" sz="1800" kern="1200"/>
          </a:br>
          <a:r>
            <a:rPr lang="en-US" sz="1800" kern="1200"/>
            <a:t>AP Tech</a:t>
          </a:r>
        </a:p>
        <a:p>
          <a:pPr marL="0" lvl="0" indent="0" algn="ctr" defTabSz="800100">
            <a:lnSpc>
              <a:spcPct val="90000"/>
            </a:lnSpc>
            <a:spcBef>
              <a:spcPct val="0"/>
            </a:spcBef>
            <a:spcAft>
              <a:spcPct val="35000"/>
            </a:spcAft>
            <a:buNone/>
          </a:pPr>
          <a:r>
            <a:rPr lang="en-US" sz="1800" kern="1200"/>
            <a:t>August 2024</a:t>
          </a:r>
        </a:p>
      </dsp:txBody>
      <dsp:txXfrm>
        <a:off x="2177974" y="2840481"/>
        <a:ext cx="1797347" cy="898673"/>
      </dsp:txXfrm>
    </dsp:sp>
    <dsp:sp modelId="{86AA54C5-2007-455A-B69C-702586D7E9DC}">
      <dsp:nvSpPr>
        <dsp:cNvPr id="0" name=""/>
        <dsp:cNvSpPr/>
      </dsp:nvSpPr>
      <dsp:spPr>
        <a:xfrm>
          <a:off x="2627311" y="4116598"/>
          <a:ext cx="1797347" cy="8986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Christian</a:t>
          </a:r>
          <a:br>
            <a:rPr lang="en-US" sz="1800" kern="1200"/>
          </a:br>
          <a:r>
            <a:rPr lang="en-US" sz="1800" kern="1200"/>
            <a:t>Work Study</a:t>
          </a:r>
        </a:p>
      </dsp:txBody>
      <dsp:txXfrm>
        <a:off x="2627311" y="4116598"/>
        <a:ext cx="1797347" cy="898673"/>
      </dsp:txXfrm>
    </dsp:sp>
    <dsp:sp modelId="{67D0C64B-61E3-47D1-807A-5E72F73EBE44}">
      <dsp:nvSpPr>
        <dsp:cNvPr id="0" name=""/>
        <dsp:cNvSpPr/>
      </dsp:nvSpPr>
      <dsp:spPr>
        <a:xfrm>
          <a:off x="4352765" y="2840481"/>
          <a:ext cx="1797347" cy="8986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Bety Carreno</a:t>
          </a:r>
        </a:p>
        <a:p>
          <a:pPr marL="0" lvl="0" indent="0" algn="ctr" defTabSz="800100">
            <a:lnSpc>
              <a:spcPct val="90000"/>
            </a:lnSpc>
            <a:spcBef>
              <a:spcPct val="0"/>
            </a:spcBef>
            <a:spcAft>
              <a:spcPct val="35000"/>
            </a:spcAft>
            <a:buNone/>
          </a:pPr>
          <a:r>
            <a:rPr lang="en-US" sz="1800" kern="1200"/>
            <a:t>AP Tech</a:t>
          </a:r>
          <a:br>
            <a:rPr lang="en-US" sz="1800" kern="1200"/>
          </a:br>
          <a:r>
            <a:rPr lang="en-US" sz="1800" kern="1200"/>
            <a:t>January 2025</a:t>
          </a:r>
        </a:p>
      </dsp:txBody>
      <dsp:txXfrm>
        <a:off x="4352765" y="2840481"/>
        <a:ext cx="1797347" cy="898673"/>
      </dsp:txXfrm>
    </dsp:sp>
    <dsp:sp modelId="{EE354CDE-180F-4A60-9D14-C536FA3ABFC2}">
      <dsp:nvSpPr>
        <dsp:cNvPr id="0" name=""/>
        <dsp:cNvSpPr/>
      </dsp:nvSpPr>
      <dsp:spPr>
        <a:xfrm>
          <a:off x="4802102" y="4116598"/>
          <a:ext cx="1797347" cy="8986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Lizet</a:t>
          </a:r>
          <a:br>
            <a:rPr lang="en-US" sz="1800" kern="1200"/>
          </a:br>
          <a:r>
            <a:rPr lang="en-US" sz="1800" kern="1200"/>
            <a:t>Work Study</a:t>
          </a:r>
        </a:p>
      </dsp:txBody>
      <dsp:txXfrm>
        <a:off x="4802102" y="4116598"/>
        <a:ext cx="1797347" cy="8986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6" y="1"/>
            <a:ext cx="4033943" cy="352375"/>
          </a:xfrm>
          <a:prstGeom prst="rect">
            <a:avLst/>
          </a:prstGeom>
        </p:spPr>
        <p:txBody>
          <a:bodyPr vert="horz" lIns="93324" tIns="46662" rIns="93324" bIns="46662" rtlCol="0"/>
          <a:lstStyle>
            <a:lvl1pPr algn="r">
              <a:defRPr sz="1200"/>
            </a:lvl1pPr>
          </a:lstStyle>
          <a:p>
            <a:fld id="{56198061-32F8-4E84-8CD3-B7D5C111E233}" type="datetimeFigureOut">
              <a:rPr lang="en-US" smtClean="0"/>
              <a:t>12/15/2025</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6" y="6670727"/>
            <a:ext cx="4033943" cy="352374"/>
          </a:xfrm>
          <a:prstGeom prst="rect">
            <a:avLst/>
          </a:prstGeom>
        </p:spPr>
        <p:txBody>
          <a:bodyPr vert="horz" lIns="93324" tIns="46662" rIns="93324" bIns="46662" rtlCol="0" anchor="b"/>
          <a:lstStyle>
            <a:lvl1pPr algn="r">
              <a:defRPr sz="1200"/>
            </a:lvl1pPr>
          </a:lstStyle>
          <a:p>
            <a:fld id="{2E446D57-8B6C-4195-AB41-50EF9FBABE9F}" type="slidenum">
              <a:rPr lang="en-US" smtClean="0"/>
              <a:t>‹#›</a:t>
            </a:fld>
            <a:endParaRPr lang="en-US"/>
          </a:p>
        </p:txBody>
      </p:sp>
    </p:spTree>
    <p:extLst>
      <p:ext uri="{BB962C8B-B14F-4D97-AF65-F5344CB8AC3E}">
        <p14:creationId xmlns:p14="http://schemas.microsoft.com/office/powerpoint/2010/main" val="502220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46D57-8B6C-4195-AB41-50EF9FBABE9F}" type="slidenum">
              <a:rPr lang="en-US" smtClean="0"/>
              <a:t>3</a:t>
            </a:fld>
            <a:endParaRPr lang="en-US"/>
          </a:p>
        </p:txBody>
      </p:sp>
    </p:spTree>
    <p:extLst>
      <p:ext uri="{BB962C8B-B14F-4D97-AF65-F5344CB8AC3E}">
        <p14:creationId xmlns:p14="http://schemas.microsoft.com/office/powerpoint/2010/main" val="29559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46D57-8B6C-4195-AB41-50EF9FBABE9F}" type="slidenum">
              <a:rPr lang="en-US" smtClean="0"/>
              <a:t>4</a:t>
            </a:fld>
            <a:endParaRPr lang="en-US"/>
          </a:p>
        </p:txBody>
      </p:sp>
    </p:spTree>
    <p:extLst>
      <p:ext uri="{BB962C8B-B14F-4D97-AF65-F5344CB8AC3E}">
        <p14:creationId xmlns:p14="http://schemas.microsoft.com/office/powerpoint/2010/main" val="23269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urge departments to email invoices/payment requests etc. as much as possible. It reduces paper and its faster.</a:t>
            </a:r>
          </a:p>
        </p:txBody>
      </p:sp>
      <p:sp>
        <p:nvSpPr>
          <p:cNvPr id="4" name="Slide Number Placeholder 3"/>
          <p:cNvSpPr>
            <a:spLocks noGrp="1"/>
          </p:cNvSpPr>
          <p:nvPr>
            <p:ph type="sldNum" sz="quarter" idx="5"/>
          </p:nvPr>
        </p:nvSpPr>
        <p:spPr/>
        <p:txBody>
          <a:bodyPr/>
          <a:lstStyle/>
          <a:p>
            <a:fld id="{2E446D57-8B6C-4195-AB41-50EF9FBABE9F}" type="slidenum">
              <a:rPr lang="en-US" smtClean="0"/>
              <a:t>5</a:t>
            </a:fld>
            <a:endParaRPr lang="en-US"/>
          </a:p>
        </p:txBody>
      </p:sp>
    </p:spTree>
    <p:extLst>
      <p:ext uri="{BB962C8B-B14F-4D97-AF65-F5344CB8AC3E}">
        <p14:creationId xmlns:p14="http://schemas.microsoft.com/office/powerpoint/2010/main" val="396286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1689E-0DEF-E0A3-7550-A45853260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89D82B-14DF-D9AF-7BF0-CD15FCE135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F1D15-9848-0369-B05B-F015C57F1D58}"/>
              </a:ext>
            </a:extLst>
          </p:cNvPr>
          <p:cNvSpPr>
            <a:spLocks noGrp="1"/>
          </p:cNvSpPr>
          <p:nvPr>
            <p:ph type="body" idx="1"/>
          </p:nvPr>
        </p:nvSpPr>
        <p:spPr/>
        <p:txBody>
          <a:bodyPr/>
          <a:lstStyle/>
          <a:p>
            <a:r>
              <a:rPr lang="en-US"/>
              <a:t>Outlook IS NOT a search engine. It helps tremendously when email subject lines include vendor name and invoice number. Add a dollar amount and/or PO# if you’re feeling generous.</a:t>
            </a:r>
          </a:p>
          <a:p>
            <a:r>
              <a:rPr lang="en-US"/>
              <a:t>Please only email/copy AP not the individual technician unless the technician has asked you to communicate directly with them.</a:t>
            </a:r>
          </a:p>
          <a:p>
            <a:endParaRPr lang="en-US"/>
          </a:p>
        </p:txBody>
      </p:sp>
      <p:sp>
        <p:nvSpPr>
          <p:cNvPr id="4" name="Slide Number Placeholder 3">
            <a:extLst>
              <a:ext uri="{FF2B5EF4-FFF2-40B4-BE49-F238E27FC236}">
                <a16:creationId xmlns:a16="http://schemas.microsoft.com/office/drawing/2014/main" id="{0295B8DB-CC85-37BE-B15B-1E375110938E}"/>
              </a:ext>
            </a:extLst>
          </p:cNvPr>
          <p:cNvSpPr>
            <a:spLocks noGrp="1"/>
          </p:cNvSpPr>
          <p:nvPr>
            <p:ph type="sldNum" sz="quarter" idx="5"/>
          </p:nvPr>
        </p:nvSpPr>
        <p:spPr/>
        <p:txBody>
          <a:bodyPr/>
          <a:lstStyle/>
          <a:p>
            <a:fld id="{2E446D57-8B6C-4195-AB41-50EF9FBABE9F}" type="slidenum">
              <a:rPr lang="en-US" smtClean="0"/>
              <a:t>6</a:t>
            </a:fld>
            <a:endParaRPr lang="en-US"/>
          </a:p>
        </p:txBody>
      </p:sp>
    </p:spTree>
    <p:extLst>
      <p:ext uri="{BB962C8B-B14F-4D97-AF65-F5344CB8AC3E}">
        <p14:creationId xmlns:p14="http://schemas.microsoft.com/office/powerpoint/2010/main" val="3915249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46D57-8B6C-4195-AB41-50EF9FBABE9F}" type="slidenum">
              <a:rPr lang="en-US" smtClean="0"/>
              <a:t>7</a:t>
            </a:fld>
            <a:endParaRPr lang="en-US"/>
          </a:p>
        </p:txBody>
      </p:sp>
    </p:spTree>
    <p:extLst>
      <p:ext uri="{BB962C8B-B14F-4D97-AF65-F5344CB8AC3E}">
        <p14:creationId xmlns:p14="http://schemas.microsoft.com/office/powerpoint/2010/main" val="213000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46D57-8B6C-4195-AB41-50EF9FBABE9F}" type="slidenum">
              <a:rPr lang="en-US" smtClean="0"/>
              <a:t>8</a:t>
            </a:fld>
            <a:endParaRPr lang="en-US"/>
          </a:p>
        </p:txBody>
      </p:sp>
    </p:spTree>
    <p:extLst>
      <p:ext uri="{BB962C8B-B14F-4D97-AF65-F5344CB8AC3E}">
        <p14:creationId xmlns:p14="http://schemas.microsoft.com/office/powerpoint/2010/main" val="137854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urgent invoices and on a RARE occasion: deposits to vendors, after the fact invoices. If it has a future due date an issue check is not needed.</a:t>
            </a:r>
          </a:p>
          <a:p>
            <a:r>
              <a:rPr lang="en-US"/>
              <a:t>Services will need a PO regardless of $ amount.</a:t>
            </a:r>
          </a:p>
          <a:p>
            <a:endParaRPr lang="en-US"/>
          </a:p>
        </p:txBody>
      </p:sp>
      <p:sp>
        <p:nvSpPr>
          <p:cNvPr id="4" name="Slide Number Placeholder 3"/>
          <p:cNvSpPr>
            <a:spLocks noGrp="1"/>
          </p:cNvSpPr>
          <p:nvPr>
            <p:ph type="sldNum" sz="quarter" idx="5"/>
          </p:nvPr>
        </p:nvSpPr>
        <p:spPr/>
        <p:txBody>
          <a:bodyPr/>
          <a:lstStyle/>
          <a:p>
            <a:fld id="{2E446D57-8B6C-4195-AB41-50EF9FBABE9F}" type="slidenum">
              <a:rPr lang="en-US" smtClean="0"/>
              <a:t>12</a:t>
            </a:fld>
            <a:endParaRPr lang="en-US"/>
          </a:p>
        </p:txBody>
      </p:sp>
    </p:spTree>
    <p:extLst>
      <p:ext uri="{BB962C8B-B14F-4D97-AF65-F5344CB8AC3E}">
        <p14:creationId xmlns:p14="http://schemas.microsoft.com/office/powerpoint/2010/main" val="18001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using tax exemptions go to the stores customer service area BEFORE shopping. Many stores will give you a store specific tax exemption card that you need to present at the register before you start scanning (Walmart/Sams Club </a:t>
            </a:r>
            <a:r>
              <a:rPr lang="en-US" err="1"/>
              <a:t>etc</a:t>
            </a:r>
            <a:r>
              <a:rPr lang="en-US"/>
              <a:t>).</a:t>
            </a:r>
          </a:p>
        </p:txBody>
      </p:sp>
      <p:sp>
        <p:nvSpPr>
          <p:cNvPr id="4" name="Slide Number Placeholder 3"/>
          <p:cNvSpPr>
            <a:spLocks noGrp="1"/>
          </p:cNvSpPr>
          <p:nvPr>
            <p:ph type="sldNum" sz="quarter" idx="5"/>
          </p:nvPr>
        </p:nvSpPr>
        <p:spPr/>
        <p:txBody>
          <a:bodyPr/>
          <a:lstStyle/>
          <a:p>
            <a:fld id="{2E446D57-8B6C-4195-AB41-50EF9FBABE9F}" type="slidenum">
              <a:rPr lang="en-US" smtClean="0"/>
              <a:t>13</a:t>
            </a:fld>
            <a:endParaRPr lang="en-US"/>
          </a:p>
        </p:txBody>
      </p:sp>
    </p:spTree>
    <p:extLst>
      <p:ext uri="{BB962C8B-B14F-4D97-AF65-F5344CB8AC3E}">
        <p14:creationId xmlns:p14="http://schemas.microsoft.com/office/powerpoint/2010/main" val="1970259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444479B-705B-4489-957E-7E8A228BDFA0}" type="datetime1">
              <a:rPr lang="en-US" smtClean="0"/>
              <a:t>12/15/2025</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r>
              <a:rPr lang="en-US"/>
              <a:t>Created by AP Nov 2025 </a:t>
            </a: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3555438886"/>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B66AD-7C08-490A-ADA4-B47E10FB2407}" type="datetime1">
              <a:rPr lang="en-US" smtClean="0"/>
              <a:t>12/15/2025</a:t>
            </a:fld>
            <a:endParaRPr lang="en-US"/>
          </a:p>
        </p:txBody>
      </p:sp>
      <p:sp>
        <p:nvSpPr>
          <p:cNvPr id="5" name="Footer Placeholder 4"/>
          <p:cNvSpPr>
            <a:spLocks noGrp="1"/>
          </p:cNvSpPr>
          <p:nvPr>
            <p:ph type="ftr" sz="quarter" idx="11"/>
          </p:nvPr>
        </p:nvSpPr>
        <p:spPr/>
        <p:txBody>
          <a:bodyPr/>
          <a:lstStyle/>
          <a:p>
            <a:r>
              <a:rPr lang="en-US"/>
              <a:t>Created by AP Nov 2025 </a:t>
            </a:r>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2960868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95027-4255-49E7-9841-CD21BCC99996}" type="datetime1">
              <a:rPr lang="en-US" smtClean="0"/>
              <a:t>12/15/2025</a:t>
            </a:fld>
            <a:endParaRPr lang="en-US"/>
          </a:p>
        </p:txBody>
      </p:sp>
      <p:sp>
        <p:nvSpPr>
          <p:cNvPr id="5" name="Footer Placeholder 4"/>
          <p:cNvSpPr>
            <a:spLocks noGrp="1"/>
          </p:cNvSpPr>
          <p:nvPr>
            <p:ph type="ftr" sz="quarter" idx="11"/>
          </p:nvPr>
        </p:nvSpPr>
        <p:spPr/>
        <p:txBody>
          <a:bodyPr/>
          <a:lstStyle/>
          <a:p>
            <a:r>
              <a:rPr lang="en-US"/>
              <a:t>Created by AP Nov 2025 </a:t>
            </a:r>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91889412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89F774-3FA6-43B8-9241-99959C8FD463}" type="datetime1">
              <a:rPr lang="en-US" smtClean="0"/>
              <a:t>12/15/2025</a:t>
            </a:fld>
            <a:endParaRPr lang="en-US"/>
          </a:p>
        </p:txBody>
      </p:sp>
      <p:sp>
        <p:nvSpPr>
          <p:cNvPr id="8" name="Footer Placeholder 7"/>
          <p:cNvSpPr>
            <a:spLocks noGrp="1"/>
          </p:cNvSpPr>
          <p:nvPr>
            <p:ph type="ftr" sz="quarter" idx="11"/>
          </p:nvPr>
        </p:nvSpPr>
        <p:spPr/>
        <p:txBody>
          <a:bodyPr/>
          <a:lstStyle/>
          <a:p>
            <a:r>
              <a:rPr lang="en-US"/>
              <a:t>Created by AP Nov 2025 </a:t>
            </a:r>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3276505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F9504452-5DCC-4FE2-A5C9-8A5EF6714D65}" type="datetime1">
              <a:rPr lang="en-US" smtClean="0"/>
              <a:t>12/15/2025</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r>
              <a:rPr lang="en-US"/>
              <a:t>Created by AP Nov 2025 </a:t>
            </a:r>
          </a:p>
        </p:txBody>
      </p:sp>
      <p:sp>
        <p:nvSpPr>
          <p:cNvPr id="6" name="Slide Number Placeholder 5"/>
          <p:cNvSpPr>
            <a:spLocks noGrp="1"/>
          </p:cNvSpPr>
          <p:nvPr>
            <p:ph type="sldNum" sz="quarter" idx="12"/>
          </p:nvPr>
        </p:nvSpPr>
        <p:spPr>
          <a:xfrm>
            <a:off x="8604504" y="5211060"/>
            <a:ext cx="2112264" cy="228600"/>
          </a:xfrm>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27809189"/>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79ABC2-0180-4F3A-A895-A85BC724D472}" type="datetime1">
              <a:rPr lang="en-US" smtClean="0"/>
              <a:t>12/15/2025</a:t>
            </a:fld>
            <a:endParaRPr lang="en-US"/>
          </a:p>
        </p:txBody>
      </p:sp>
      <p:sp>
        <p:nvSpPr>
          <p:cNvPr id="6" name="Footer Placeholder 5"/>
          <p:cNvSpPr>
            <a:spLocks noGrp="1"/>
          </p:cNvSpPr>
          <p:nvPr>
            <p:ph type="ftr" sz="quarter" idx="11"/>
          </p:nvPr>
        </p:nvSpPr>
        <p:spPr/>
        <p:txBody>
          <a:bodyPr/>
          <a:lstStyle/>
          <a:p>
            <a:r>
              <a:rPr lang="en-US"/>
              <a:t>Created by AP Nov 2025 </a:t>
            </a:r>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9822471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EEA9BA-4E8F-439E-BEA4-91FBA01E3F5F}" type="datetime1">
              <a:rPr lang="en-US" smtClean="0"/>
              <a:t>12/15/2025</a:t>
            </a:fld>
            <a:endParaRPr lang="en-US"/>
          </a:p>
        </p:txBody>
      </p:sp>
      <p:sp>
        <p:nvSpPr>
          <p:cNvPr id="8" name="Footer Placeholder 7"/>
          <p:cNvSpPr>
            <a:spLocks noGrp="1"/>
          </p:cNvSpPr>
          <p:nvPr>
            <p:ph type="ftr" sz="quarter" idx="11"/>
          </p:nvPr>
        </p:nvSpPr>
        <p:spPr/>
        <p:txBody>
          <a:bodyPr/>
          <a:lstStyle/>
          <a:p>
            <a:r>
              <a:rPr lang="en-US"/>
              <a:t>Created by AP Nov 2025 </a:t>
            </a:r>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9124809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5BF18-0007-481C-AA29-413124BC3EE7}" type="datetime1">
              <a:rPr lang="en-US" smtClean="0"/>
              <a:t>12/15/2025</a:t>
            </a:fld>
            <a:endParaRPr lang="en-US"/>
          </a:p>
        </p:txBody>
      </p:sp>
      <p:sp>
        <p:nvSpPr>
          <p:cNvPr id="4" name="Footer Placeholder 3"/>
          <p:cNvSpPr>
            <a:spLocks noGrp="1"/>
          </p:cNvSpPr>
          <p:nvPr>
            <p:ph type="ftr" sz="quarter" idx="11"/>
          </p:nvPr>
        </p:nvSpPr>
        <p:spPr/>
        <p:txBody>
          <a:bodyPr/>
          <a:lstStyle/>
          <a:p>
            <a:r>
              <a:rPr lang="en-US"/>
              <a:t>Created by AP Nov 2025 </a:t>
            </a:r>
          </a:p>
        </p:txBody>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87370847"/>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E9870-3748-43AD-B547-02A075CB4A1D}" type="datetime1">
              <a:rPr lang="en-US" smtClean="0"/>
              <a:t>12/15/2025</a:t>
            </a:fld>
            <a:endParaRPr lang="en-US"/>
          </a:p>
        </p:txBody>
      </p:sp>
      <p:sp>
        <p:nvSpPr>
          <p:cNvPr id="3" name="Footer Placeholder 2"/>
          <p:cNvSpPr>
            <a:spLocks noGrp="1"/>
          </p:cNvSpPr>
          <p:nvPr>
            <p:ph type="ftr" sz="quarter" idx="11"/>
          </p:nvPr>
        </p:nvSpPr>
        <p:spPr/>
        <p:txBody>
          <a:bodyPr/>
          <a:lstStyle/>
          <a:p>
            <a:r>
              <a:rPr lang="en-US"/>
              <a:t>Created by AP Nov 2025 </a:t>
            </a:r>
          </a:p>
        </p:txBody>
      </p:sp>
      <p:sp>
        <p:nvSpPr>
          <p:cNvPr id="4" name="Slide Number Placeholder 3"/>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917203130"/>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E7897-33C5-4F1A-9307-D068E37F3DC7}" type="datetime1">
              <a:rPr lang="en-US" smtClean="0"/>
              <a:t>12/15/2025</a:t>
            </a:fld>
            <a:endParaRPr lang="en-US"/>
          </a:p>
        </p:txBody>
      </p:sp>
      <p:sp>
        <p:nvSpPr>
          <p:cNvPr id="9" name="Footer Placeholder 8"/>
          <p:cNvSpPr>
            <a:spLocks noGrp="1"/>
          </p:cNvSpPr>
          <p:nvPr>
            <p:ph type="ftr" sz="quarter" idx="11"/>
          </p:nvPr>
        </p:nvSpPr>
        <p:spPr/>
        <p:txBody>
          <a:bodyPr/>
          <a:lstStyle>
            <a:lvl1pPr algn="r">
              <a:defRPr/>
            </a:lvl1pPr>
          </a:lstStyle>
          <a:p>
            <a:r>
              <a:rPr lang="en-US"/>
              <a:t>Created by AP Nov 2025 </a:t>
            </a: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70C12960-6E85-460F-B6E3-5B82CB31AF3D}"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27561882"/>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82E171BA-CC09-47C8-A6DF-F5C5CB59CEEC}" type="datetime1">
              <a:rPr lang="en-US" smtClean="0"/>
              <a:t>12/15/2025</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r>
              <a:rPr lang="en-US"/>
              <a:t>Created by AP Nov 2025 </a:t>
            </a: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70C12960-6E85-460F-B6E3-5B82CB31AF3D}"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4174956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7DA38F49-B3E2-4BF0-BEC7-C30D34ABBB8D}" type="datetime1">
              <a:rPr lang="en-US" smtClean="0"/>
              <a:t>12/15/2025</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r>
              <a:rPr lang="en-US"/>
              <a:t>Created by AP Nov 2025 </a:t>
            </a: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125334162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my.uiw.edu/accountspayable/forms.html"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y.uiw.edu/accountspayable/index.html" TargetMode="External"/><Relationship Id="rId2" Type="http://schemas.openxmlformats.org/officeDocument/2006/relationships/hyperlink" Target="https://my.uiw.edu/finance/p-card-program.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uiwtravel@uiwtx.edu" TargetMode="External"/><Relationship Id="rId2" Type="http://schemas.openxmlformats.org/officeDocument/2006/relationships/hyperlink" Target="mailto:uiwcc@uiwtx.edu"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rivera@uiwtx.edu" TargetMode="External"/><Relationship Id="rId2" Type="http://schemas.openxmlformats.org/officeDocument/2006/relationships/hyperlink" Target="mailto:mfvasque@uiwtx.edu" TargetMode="Externa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hyperlink" Target="mailto:lbosquez@uiwtx.edu" TargetMode="External"/><Relationship Id="rId4" Type="http://schemas.openxmlformats.org/officeDocument/2006/relationships/hyperlink" Target="mailto:jevarga1@uiwtx.edu"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contractadmin@uiwtx.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nam11.safelinks.protection.outlook.com/?url=https%3A%2F%2Ft.e2ma.net%2Fclick%2F53lqfr%2Fx1mzut6d%2Fduzoukc&amp;data=05%7C02%7Cmfvasque%40uiwtx.edu%7Cc33f11ce6f624c6dfbbc08de1c883f02%7C0625d309c5bc41209828ea3d7071af19%7C0%7C0%7C638979568804636037%7CUnknown%7CTWFpbGZsb3d8eyJFbXB0eU1hcGkiOnRydWUsIlYiOiIwLjAuMDAwMCIsIlAiOiJXaW4zMiIsIkFOIjoiTWFpbCIsIldUIjoyfQ%3D%3D%7C0%7C%7C%7C&amp;sdata=eM7i0AmG1%2Brxq3GR6YUI2RkVqvlhSY7d1wiVdL%2FTgcE%3D&amp;reserved=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jpeg"/><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mailto:ap@uiwtx.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F77A-B38F-55D1-E5C8-3AF2962C6A3C}"/>
              </a:ext>
            </a:extLst>
          </p:cNvPr>
          <p:cNvSpPr>
            <a:spLocks noGrp="1"/>
          </p:cNvSpPr>
          <p:nvPr>
            <p:ph type="ctrTitle"/>
          </p:nvPr>
        </p:nvSpPr>
        <p:spPr/>
        <p:txBody>
          <a:bodyPr/>
          <a:lstStyle/>
          <a:p>
            <a:r>
              <a:rPr lang="en-US" sz="6000"/>
              <a:t>Procurement </a:t>
            </a:r>
            <a:br>
              <a:rPr lang="en-US" sz="6000"/>
            </a:br>
            <a:r>
              <a:rPr lang="en-US" sz="6000"/>
              <a:t>FY26 - 2nd Quarter Training </a:t>
            </a:r>
          </a:p>
        </p:txBody>
      </p:sp>
      <p:sp>
        <p:nvSpPr>
          <p:cNvPr id="3" name="Subtitle 2">
            <a:extLst>
              <a:ext uri="{FF2B5EF4-FFF2-40B4-BE49-F238E27FC236}">
                <a16:creationId xmlns:a16="http://schemas.microsoft.com/office/drawing/2014/main" id="{BC6358E6-001B-F47C-810D-884D109D8231}"/>
              </a:ext>
            </a:extLst>
          </p:cNvPr>
          <p:cNvSpPr>
            <a:spLocks noGrp="1"/>
          </p:cNvSpPr>
          <p:nvPr>
            <p:ph type="subTitle" idx="1"/>
          </p:nvPr>
        </p:nvSpPr>
        <p:spPr/>
        <p:txBody>
          <a:bodyPr vert="horz" lIns="91440" tIns="45720" rIns="91440" bIns="45720" rtlCol="0" anchor="t">
            <a:normAutofit/>
          </a:bodyPr>
          <a:lstStyle/>
          <a:p>
            <a:r>
              <a:rPr lang="en-US"/>
              <a:t>November 19, 2025 – SEC 2040</a:t>
            </a:r>
          </a:p>
        </p:txBody>
      </p:sp>
    </p:spTree>
    <p:extLst>
      <p:ext uri="{BB962C8B-B14F-4D97-AF65-F5344CB8AC3E}">
        <p14:creationId xmlns:p14="http://schemas.microsoft.com/office/powerpoint/2010/main" val="2115173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8C88355E-7F52-4631-D105-A2C97BDEF6B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A69FA68-4FB6-7441-C294-8704FBAE3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E3B63D7-B841-B471-8DBA-6BBA8F34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txBody>
          <a:bodyPr/>
          <a:lstStyle/>
          <a:p>
            <a:endParaRPr lang="en-US"/>
          </a:p>
        </p:txBody>
      </p:sp>
      <p:sp>
        <p:nvSpPr>
          <p:cNvPr id="12" name="Rectangle 11">
            <a:extLst>
              <a:ext uri="{FF2B5EF4-FFF2-40B4-BE49-F238E27FC236}">
                <a16:creationId xmlns:a16="http://schemas.microsoft.com/office/drawing/2014/main" id="{0C88CA45-0BBE-9311-4062-47B07AEDF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2">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1">
            <a:extLst>
              <a:ext uri="{FF2B5EF4-FFF2-40B4-BE49-F238E27FC236}">
                <a16:creationId xmlns:a16="http://schemas.microsoft.com/office/drawing/2014/main" id="{960A1CBE-B832-DA69-421D-0CB5B1DB4A4D}"/>
              </a:ext>
            </a:extLst>
          </p:cNvPr>
          <p:cNvSpPr>
            <a:spLocks noGrp="1"/>
          </p:cNvSpPr>
          <p:nvPr>
            <p:ph type="title"/>
          </p:nvPr>
        </p:nvSpPr>
        <p:spPr>
          <a:xfrm>
            <a:off x="7534655" y="168918"/>
            <a:ext cx="4657345" cy="678822"/>
          </a:xfrm>
        </p:spPr>
        <p:txBody>
          <a:bodyPr>
            <a:normAutofit fontScale="90000"/>
          </a:bodyPr>
          <a:lstStyle/>
          <a:p>
            <a:pPr algn="ctr"/>
            <a:r>
              <a:rPr lang="en-US" sz="4000">
                <a:solidFill>
                  <a:srgbClr val="FFFFFF"/>
                </a:solidFill>
              </a:rPr>
              <a:t>Payment Request Form (PRF)</a:t>
            </a:r>
            <a:endParaRPr lang="en-US"/>
          </a:p>
        </p:txBody>
      </p:sp>
      <p:sp>
        <p:nvSpPr>
          <p:cNvPr id="4" name="TextBox 3">
            <a:extLst>
              <a:ext uri="{FF2B5EF4-FFF2-40B4-BE49-F238E27FC236}">
                <a16:creationId xmlns:a16="http://schemas.microsoft.com/office/drawing/2014/main" id="{724E8D2A-A442-13CF-226D-D924909F8071}"/>
              </a:ext>
            </a:extLst>
          </p:cNvPr>
          <p:cNvSpPr txBox="1"/>
          <p:nvPr/>
        </p:nvSpPr>
        <p:spPr>
          <a:xfrm>
            <a:off x="8126123" y="2434306"/>
            <a:ext cx="3312583" cy="523220"/>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 PRF is NOT needed for Invoiced Payments</a:t>
            </a:r>
          </a:p>
        </p:txBody>
      </p:sp>
      <p:cxnSp>
        <p:nvCxnSpPr>
          <p:cNvPr id="19" name="Straight Arrow Connector 18">
            <a:extLst>
              <a:ext uri="{FF2B5EF4-FFF2-40B4-BE49-F238E27FC236}">
                <a16:creationId xmlns:a16="http://schemas.microsoft.com/office/drawing/2014/main" id="{18449B69-20FA-0346-C42D-83F516B946D0}"/>
              </a:ext>
            </a:extLst>
          </p:cNvPr>
          <p:cNvCxnSpPr>
            <a:cxnSpLocks/>
          </p:cNvCxnSpPr>
          <p:nvPr/>
        </p:nvCxnSpPr>
        <p:spPr>
          <a:xfrm>
            <a:off x="247650" y="1540509"/>
            <a:ext cx="1055660" cy="4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1D2164E-84B6-810F-AF1B-FCC7B29852FA}"/>
              </a:ext>
            </a:extLst>
          </p:cNvPr>
          <p:cNvSpPr txBox="1"/>
          <p:nvPr/>
        </p:nvSpPr>
        <p:spPr>
          <a:xfrm>
            <a:off x="462491" y="1120774"/>
            <a:ext cx="105566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Who</a:t>
            </a:r>
          </a:p>
        </p:txBody>
      </p:sp>
      <p:sp>
        <p:nvSpPr>
          <p:cNvPr id="22" name="TextBox 21">
            <a:extLst>
              <a:ext uri="{FF2B5EF4-FFF2-40B4-BE49-F238E27FC236}">
                <a16:creationId xmlns:a16="http://schemas.microsoft.com/office/drawing/2014/main" id="{E19D3D9B-F133-1FC2-D6C4-7607B1DBBAC0}"/>
              </a:ext>
            </a:extLst>
          </p:cNvPr>
          <p:cNvSpPr txBox="1"/>
          <p:nvPr/>
        </p:nvSpPr>
        <p:spPr>
          <a:xfrm>
            <a:off x="8126535" y="4648698"/>
            <a:ext cx="3312582" cy="523220"/>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Payments from Restricted Funds: (2XXXX) </a:t>
            </a:r>
            <a:r>
              <a:rPr lang="en-US" sz="1400" u="sng"/>
              <a:t>Need Grants Signature</a:t>
            </a:r>
          </a:p>
        </p:txBody>
      </p:sp>
      <p:sp>
        <p:nvSpPr>
          <p:cNvPr id="14" name="TextBox 13">
            <a:extLst>
              <a:ext uri="{FF2B5EF4-FFF2-40B4-BE49-F238E27FC236}">
                <a16:creationId xmlns:a16="http://schemas.microsoft.com/office/drawing/2014/main" id="{B32134B3-18E3-A813-664F-4661048D0460}"/>
              </a:ext>
            </a:extLst>
          </p:cNvPr>
          <p:cNvSpPr txBox="1"/>
          <p:nvPr/>
        </p:nvSpPr>
        <p:spPr>
          <a:xfrm>
            <a:off x="-46248" y="3075755"/>
            <a:ext cx="1419964"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What/Why</a:t>
            </a:r>
          </a:p>
        </p:txBody>
      </p:sp>
      <p:cxnSp>
        <p:nvCxnSpPr>
          <p:cNvPr id="17" name="Straight Arrow Connector 16">
            <a:extLst>
              <a:ext uri="{FF2B5EF4-FFF2-40B4-BE49-F238E27FC236}">
                <a16:creationId xmlns:a16="http://schemas.microsoft.com/office/drawing/2014/main" id="{753774B0-B57A-7595-7321-D23DFB8482A4}"/>
              </a:ext>
            </a:extLst>
          </p:cNvPr>
          <p:cNvCxnSpPr>
            <a:cxnSpLocks/>
          </p:cNvCxnSpPr>
          <p:nvPr/>
        </p:nvCxnSpPr>
        <p:spPr>
          <a:xfrm>
            <a:off x="231775" y="3499708"/>
            <a:ext cx="9943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Left Bracket 25">
            <a:extLst>
              <a:ext uri="{FF2B5EF4-FFF2-40B4-BE49-F238E27FC236}">
                <a16:creationId xmlns:a16="http://schemas.microsoft.com/office/drawing/2014/main" id="{11C820A8-401A-E86A-FD2E-2E56A9949136}"/>
              </a:ext>
            </a:extLst>
          </p:cNvPr>
          <p:cNvSpPr/>
          <p:nvPr/>
        </p:nvSpPr>
        <p:spPr>
          <a:xfrm>
            <a:off x="5175250" y="1386416"/>
            <a:ext cx="254000" cy="1619250"/>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A14C054B-8E59-36C5-BBEE-1F2A7E3FDA6F}"/>
              </a:ext>
            </a:extLst>
          </p:cNvPr>
          <p:cNvCxnSpPr>
            <a:cxnSpLocks/>
          </p:cNvCxnSpPr>
          <p:nvPr/>
        </p:nvCxnSpPr>
        <p:spPr>
          <a:xfrm flipH="1">
            <a:off x="6646932" y="5019675"/>
            <a:ext cx="1401693" cy="1319709"/>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close-up of a form&#10;&#10;AI-generated content may be incorrect.">
            <a:extLst>
              <a:ext uri="{FF2B5EF4-FFF2-40B4-BE49-F238E27FC236}">
                <a16:creationId xmlns:a16="http://schemas.microsoft.com/office/drawing/2014/main" id="{F4A0DE97-B98C-E01C-CED1-63F1D2645668}"/>
              </a:ext>
            </a:extLst>
          </p:cNvPr>
          <p:cNvPicPr>
            <a:picLocks noChangeAspect="1"/>
          </p:cNvPicPr>
          <p:nvPr/>
        </p:nvPicPr>
        <p:blipFill>
          <a:blip r:embed="rId3"/>
          <a:stretch>
            <a:fillRect/>
          </a:stretch>
        </p:blipFill>
        <p:spPr>
          <a:xfrm>
            <a:off x="1316295" y="12515"/>
            <a:ext cx="5343993" cy="6858000"/>
          </a:xfrm>
          <a:prstGeom prst="rect">
            <a:avLst/>
          </a:prstGeom>
        </p:spPr>
      </p:pic>
      <p:sp>
        <p:nvSpPr>
          <p:cNvPr id="2" name="TextBox 1">
            <a:extLst>
              <a:ext uri="{FF2B5EF4-FFF2-40B4-BE49-F238E27FC236}">
                <a16:creationId xmlns:a16="http://schemas.microsoft.com/office/drawing/2014/main" id="{ACA0A8D8-0EB9-75FC-E8AC-798B8C518230}"/>
              </a:ext>
            </a:extLst>
          </p:cNvPr>
          <p:cNvSpPr txBox="1"/>
          <p:nvPr/>
        </p:nvSpPr>
        <p:spPr>
          <a:xfrm>
            <a:off x="8775699" y="5350980"/>
            <a:ext cx="2127250" cy="1354217"/>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a:p>
          <a:p>
            <a:pPr algn="ctr"/>
            <a:r>
              <a:rPr lang="en-US" sz="1200"/>
              <a:t>Support Docs</a:t>
            </a:r>
            <a:endParaRPr lang="en-US"/>
          </a:p>
          <a:p>
            <a:pPr algn="ctr"/>
            <a:endParaRPr lang="en-US" sz="1000"/>
          </a:p>
          <a:p>
            <a:pPr algn="ctr"/>
            <a:r>
              <a:rPr lang="en-US" sz="1000"/>
              <a:t>-Receipts</a:t>
            </a:r>
            <a:endParaRPr lang="en-US"/>
          </a:p>
          <a:p>
            <a:pPr algn="ctr"/>
            <a:r>
              <a:rPr lang="en-US" sz="1000"/>
              <a:t>-Order/Quote - for Deposits</a:t>
            </a:r>
          </a:p>
          <a:p>
            <a:pPr algn="ctr"/>
            <a:r>
              <a:rPr lang="en-US" sz="1000"/>
              <a:t>-Stipend/Award Letter</a:t>
            </a:r>
          </a:p>
          <a:p>
            <a:endParaRPr lang="en-US"/>
          </a:p>
        </p:txBody>
      </p:sp>
      <p:cxnSp>
        <p:nvCxnSpPr>
          <p:cNvPr id="28" name="Straight Arrow Connector 27">
            <a:extLst>
              <a:ext uri="{FF2B5EF4-FFF2-40B4-BE49-F238E27FC236}">
                <a16:creationId xmlns:a16="http://schemas.microsoft.com/office/drawing/2014/main" id="{7E4B2C01-03CD-7050-B4F1-2A21A788FC2C}"/>
              </a:ext>
            </a:extLst>
          </p:cNvPr>
          <p:cNvCxnSpPr>
            <a:cxnSpLocks/>
          </p:cNvCxnSpPr>
          <p:nvPr/>
        </p:nvCxnSpPr>
        <p:spPr>
          <a:xfrm flipH="1">
            <a:off x="6581606" y="4198168"/>
            <a:ext cx="1430767" cy="1828511"/>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37C1B2-01A4-3548-CE31-0EC3E29B2745}"/>
              </a:ext>
            </a:extLst>
          </p:cNvPr>
          <p:cNvSpPr txBox="1"/>
          <p:nvPr/>
        </p:nvSpPr>
        <p:spPr>
          <a:xfrm>
            <a:off x="8126124" y="1343734"/>
            <a:ext cx="3312583" cy="954107"/>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u="sng"/>
              <a:t>Replaces: </a:t>
            </a:r>
          </a:p>
          <a:p>
            <a:pPr algn="ctr"/>
            <a:r>
              <a:rPr lang="en-US" sz="1200" i="1" u="sng"/>
              <a:t>Check Requisition </a:t>
            </a:r>
          </a:p>
          <a:p>
            <a:pPr algn="ctr"/>
            <a:r>
              <a:rPr lang="en-US" sz="1200" i="1" u="sng"/>
              <a:t>and </a:t>
            </a:r>
          </a:p>
          <a:p>
            <a:pPr algn="ctr"/>
            <a:r>
              <a:rPr lang="en-US" sz="1200" i="1" u="sng"/>
              <a:t>Professional Services Agreement (PSA</a:t>
            </a:r>
            <a:r>
              <a:rPr lang="en-US" sz="1400" i="1" u="sng"/>
              <a:t>)</a:t>
            </a:r>
            <a:endParaRPr lang="en-US" sz="1600" i="1" u="sng"/>
          </a:p>
        </p:txBody>
      </p:sp>
      <p:sp>
        <p:nvSpPr>
          <p:cNvPr id="11" name="TextBox 10">
            <a:extLst>
              <a:ext uri="{FF2B5EF4-FFF2-40B4-BE49-F238E27FC236}">
                <a16:creationId xmlns:a16="http://schemas.microsoft.com/office/drawing/2014/main" id="{BD18B0E3-B2F6-05AA-598D-D3BE459F0A70}"/>
              </a:ext>
            </a:extLst>
          </p:cNvPr>
          <p:cNvSpPr txBox="1"/>
          <p:nvPr/>
        </p:nvSpPr>
        <p:spPr>
          <a:xfrm>
            <a:off x="8126123" y="3114728"/>
            <a:ext cx="3312583" cy="617279"/>
          </a:xfrm>
          <a:prstGeom prst="rect">
            <a:avLst/>
          </a:prstGeom>
          <a:solidFill>
            <a:schemeClr val="accent1">
              <a:lumMod val="40000"/>
              <a:lumOff val="60000"/>
            </a:schemeClr>
          </a:solidFill>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200"/>
              <a:t>If under 1K, budget number needs to be on the form. NO PO Required</a:t>
            </a:r>
          </a:p>
        </p:txBody>
      </p:sp>
      <p:sp>
        <p:nvSpPr>
          <p:cNvPr id="20" name="Left Bracket 19">
            <a:extLst>
              <a:ext uri="{FF2B5EF4-FFF2-40B4-BE49-F238E27FC236}">
                <a16:creationId xmlns:a16="http://schemas.microsoft.com/office/drawing/2014/main" id="{A5F59F69-399B-79E5-7C48-B8A75C410EAE}"/>
              </a:ext>
            </a:extLst>
          </p:cNvPr>
          <p:cNvSpPr/>
          <p:nvPr/>
        </p:nvSpPr>
        <p:spPr>
          <a:xfrm>
            <a:off x="1435718" y="709549"/>
            <a:ext cx="246411" cy="1534258"/>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ket 14">
            <a:extLst>
              <a:ext uri="{FF2B5EF4-FFF2-40B4-BE49-F238E27FC236}">
                <a16:creationId xmlns:a16="http://schemas.microsoft.com/office/drawing/2014/main" id="{7C1F0FE5-5CD3-7DAC-51BD-8CEB2FC48924}"/>
              </a:ext>
            </a:extLst>
          </p:cNvPr>
          <p:cNvSpPr/>
          <p:nvPr/>
        </p:nvSpPr>
        <p:spPr>
          <a:xfrm>
            <a:off x="1456305" y="2707032"/>
            <a:ext cx="232833" cy="2798418"/>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3EE7018E-994A-2326-01EA-E8360A4F1F6C}"/>
              </a:ext>
            </a:extLst>
          </p:cNvPr>
          <p:cNvSpPr txBox="1"/>
          <p:nvPr/>
        </p:nvSpPr>
        <p:spPr>
          <a:xfrm>
            <a:off x="6759399" y="2822786"/>
            <a:ext cx="920838"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How</a:t>
            </a:r>
          </a:p>
        </p:txBody>
      </p:sp>
      <p:sp>
        <p:nvSpPr>
          <p:cNvPr id="18" name="Left Bracket 17">
            <a:extLst>
              <a:ext uri="{FF2B5EF4-FFF2-40B4-BE49-F238E27FC236}">
                <a16:creationId xmlns:a16="http://schemas.microsoft.com/office/drawing/2014/main" id="{597F1C93-F4BC-010D-B062-EC15845EF5E5}"/>
              </a:ext>
            </a:extLst>
          </p:cNvPr>
          <p:cNvSpPr/>
          <p:nvPr/>
        </p:nvSpPr>
        <p:spPr>
          <a:xfrm flipH="1">
            <a:off x="6321915" y="1410409"/>
            <a:ext cx="237183" cy="1665346"/>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8645E4F9-1612-B064-9B53-CDB55A7A6F72}"/>
              </a:ext>
            </a:extLst>
          </p:cNvPr>
          <p:cNvCxnSpPr>
            <a:cxnSpLocks/>
          </p:cNvCxnSpPr>
          <p:nvPr/>
        </p:nvCxnSpPr>
        <p:spPr>
          <a:xfrm flipH="1" flipV="1">
            <a:off x="6592803" y="2433111"/>
            <a:ext cx="455697" cy="404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208F210-12A7-DFE5-0CBA-F1250D0F0DAA}"/>
              </a:ext>
            </a:extLst>
          </p:cNvPr>
          <p:cNvCxnSpPr>
            <a:cxnSpLocks/>
          </p:cNvCxnSpPr>
          <p:nvPr/>
        </p:nvCxnSpPr>
        <p:spPr>
          <a:xfrm flipH="1">
            <a:off x="6646932" y="3227432"/>
            <a:ext cx="455697" cy="1454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Left Bracket 44">
            <a:extLst>
              <a:ext uri="{FF2B5EF4-FFF2-40B4-BE49-F238E27FC236}">
                <a16:creationId xmlns:a16="http://schemas.microsoft.com/office/drawing/2014/main" id="{8FFFB3CC-907D-9D02-AF16-7AEE8863E1F5}"/>
              </a:ext>
            </a:extLst>
          </p:cNvPr>
          <p:cNvSpPr/>
          <p:nvPr/>
        </p:nvSpPr>
        <p:spPr>
          <a:xfrm flipH="1">
            <a:off x="6331438" y="4305300"/>
            <a:ext cx="237183" cy="1200150"/>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ket 28">
            <a:extLst>
              <a:ext uri="{FF2B5EF4-FFF2-40B4-BE49-F238E27FC236}">
                <a16:creationId xmlns:a16="http://schemas.microsoft.com/office/drawing/2014/main" id="{77EBF262-8860-D12F-F4D2-0417653B4CED}"/>
              </a:ext>
            </a:extLst>
          </p:cNvPr>
          <p:cNvSpPr/>
          <p:nvPr/>
        </p:nvSpPr>
        <p:spPr>
          <a:xfrm>
            <a:off x="6435066" y="5922433"/>
            <a:ext cx="92733" cy="208492"/>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a:extLst>
              <a:ext uri="{FF2B5EF4-FFF2-40B4-BE49-F238E27FC236}">
                <a16:creationId xmlns:a16="http://schemas.microsoft.com/office/drawing/2014/main" id="{4100C1D0-2664-4A34-2B9C-F27BB5A7E14C}"/>
              </a:ext>
            </a:extLst>
          </p:cNvPr>
          <p:cNvSpPr/>
          <p:nvPr/>
        </p:nvSpPr>
        <p:spPr>
          <a:xfrm>
            <a:off x="6446261" y="6187546"/>
            <a:ext cx="70342" cy="306916"/>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437D0E74-569F-1910-C6BB-5A2208935E15}"/>
              </a:ext>
            </a:extLst>
          </p:cNvPr>
          <p:cNvSpPr txBox="1"/>
          <p:nvPr/>
        </p:nvSpPr>
        <p:spPr>
          <a:xfrm>
            <a:off x="8126122" y="3838448"/>
            <a:ext cx="3312583" cy="617279"/>
          </a:xfrm>
          <a:prstGeom prst="rect">
            <a:avLst/>
          </a:prstGeom>
          <a:solidFill>
            <a:schemeClr val="accent1">
              <a:lumMod val="40000"/>
              <a:lumOff val="60000"/>
            </a:schemeClr>
          </a:solidFill>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endParaRPr lang="en-US" sz="1200"/>
          </a:p>
          <a:p>
            <a:pPr algn="ctr"/>
            <a:r>
              <a:rPr lang="en-US" sz="1200"/>
              <a:t>MUST have Approval Signature</a:t>
            </a:r>
          </a:p>
          <a:p>
            <a:pPr algn="ctr"/>
            <a:r>
              <a:rPr lang="en-US" sz="1200"/>
              <a:t>Digital / electronic signatures are preferred and should be legible.</a:t>
            </a:r>
          </a:p>
          <a:p>
            <a:pPr algn="ctr"/>
            <a:endParaRPr lang="en-US" sz="1200"/>
          </a:p>
        </p:txBody>
      </p:sp>
      <p:cxnSp>
        <p:nvCxnSpPr>
          <p:cNvPr id="53" name="Straight Arrow Connector 52">
            <a:extLst>
              <a:ext uri="{FF2B5EF4-FFF2-40B4-BE49-F238E27FC236}">
                <a16:creationId xmlns:a16="http://schemas.microsoft.com/office/drawing/2014/main" id="{FE0E3834-816C-8DE4-D22C-DB95B428963B}"/>
              </a:ext>
            </a:extLst>
          </p:cNvPr>
          <p:cNvCxnSpPr>
            <a:cxnSpLocks/>
          </p:cNvCxnSpPr>
          <p:nvPr/>
        </p:nvCxnSpPr>
        <p:spPr>
          <a:xfrm flipH="1">
            <a:off x="6673273" y="3402629"/>
            <a:ext cx="1375352" cy="1487821"/>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65624AC-1EC2-FB83-0683-75D1243FF19C}"/>
              </a:ext>
            </a:extLst>
          </p:cNvPr>
          <p:cNvCxnSpPr>
            <a:cxnSpLocks/>
            <a:stCxn id="23" idx="1"/>
          </p:cNvCxnSpPr>
          <p:nvPr/>
        </p:nvCxnSpPr>
        <p:spPr>
          <a:xfrm flipH="1" flipV="1">
            <a:off x="2247636" y="944928"/>
            <a:ext cx="4511763" cy="2060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Left Bracket 60">
            <a:extLst>
              <a:ext uri="{FF2B5EF4-FFF2-40B4-BE49-F238E27FC236}">
                <a16:creationId xmlns:a16="http://schemas.microsoft.com/office/drawing/2014/main" id="{73F0B15D-5837-0730-FD48-C8F7F4E5570C}"/>
              </a:ext>
            </a:extLst>
          </p:cNvPr>
          <p:cNvSpPr/>
          <p:nvPr/>
        </p:nvSpPr>
        <p:spPr>
          <a:xfrm>
            <a:off x="3520616" y="4303593"/>
            <a:ext cx="237183" cy="1201857"/>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5EABC57-D5AC-0623-3282-063DE8B16A86}"/>
              </a:ext>
            </a:extLst>
          </p:cNvPr>
          <p:cNvSpPr>
            <a:spLocks noGrp="1"/>
          </p:cNvSpPr>
          <p:nvPr>
            <p:ph type="ftr" sz="quarter" idx="11"/>
          </p:nvPr>
        </p:nvSpPr>
        <p:spPr>
          <a:xfrm>
            <a:off x="8616142" y="6432363"/>
            <a:ext cx="5212080" cy="274320"/>
          </a:xfrm>
        </p:spPr>
        <p:txBody>
          <a:bodyPr/>
          <a:lstStyle/>
          <a:p>
            <a:r>
              <a:rPr lang="en-US"/>
              <a:t>Created by AP Nov 2025 </a:t>
            </a:r>
          </a:p>
        </p:txBody>
      </p:sp>
    </p:spTree>
    <p:extLst>
      <p:ext uri="{BB962C8B-B14F-4D97-AF65-F5344CB8AC3E}">
        <p14:creationId xmlns:p14="http://schemas.microsoft.com/office/powerpoint/2010/main" val="151852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fade">
                                      <p:cBhvr>
                                        <p:cTn id="9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22" grpId="0" animBg="1"/>
      <p:bldP spid="14" grpId="0"/>
      <p:bldP spid="2" grpId="0" animBg="1"/>
      <p:bldP spid="13" grpId="0" animBg="1"/>
      <p:bldP spid="11" grpId="0" animBg="1"/>
      <p:bldP spid="20" grpId="0" animBg="1"/>
      <p:bldP spid="15" grpId="0" animBg="1"/>
      <p:bldP spid="23" grpId="0"/>
      <p:bldP spid="18" grpId="0" animBg="1"/>
      <p:bldP spid="45" grpId="0" animBg="1"/>
      <p:bldP spid="29" grpId="0" animBg="1"/>
      <p:bldP spid="31" grpId="0" animBg="1"/>
      <p:bldP spid="51" grpId="0" animBg="1"/>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85792F53-F835-5B12-416D-513AAC5D5C1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252B63E-EC9E-DDF5-01C2-4AC8FB2B8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D7D5426F-BA51-3C8B-C1A7-155C48F4E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txBody>
          <a:bodyPr/>
          <a:lstStyle/>
          <a:p>
            <a:endParaRPr lang="en-US"/>
          </a:p>
        </p:txBody>
      </p:sp>
      <p:sp>
        <p:nvSpPr>
          <p:cNvPr id="12" name="Rectangle 11">
            <a:extLst>
              <a:ext uri="{FF2B5EF4-FFF2-40B4-BE49-F238E27FC236}">
                <a16:creationId xmlns:a16="http://schemas.microsoft.com/office/drawing/2014/main" id="{79F58C54-76EE-B483-0093-FB4C5828D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2">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1">
            <a:extLst>
              <a:ext uri="{FF2B5EF4-FFF2-40B4-BE49-F238E27FC236}">
                <a16:creationId xmlns:a16="http://schemas.microsoft.com/office/drawing/2014/main" id="{250CD4BB-9DC1-F7CF-47B3-72DBDF37F48D}"/>
              </a:ext>
            </a:extLst>
          </p:cNvPr>
          <p:cNvSpPr>
            <a:spLocks noGrp="1"/>
          </p:cNvSpPr>
          <p:nvPr>
            <p:ph type="title"/>
          </p:nvPr>
        </p:nvSpPr>
        <p:spPr>
          <a:xfrm>
            <a:off x="7534655" y="168918"/>
            <a:ext cx="4657345" cy="678822"/>
          </a:xfrm>
        </p:spPr>
        <p:txBody>
          <a:bodyPr vert="horz" lIns="91440" tIns="45720" rIns="91440" bIns="45720" rtlCol="0" anchor="ctr">
            <a:noAutofit/>
          </a:bodyPr>
          <a:lstStyle/>
          <a:p>
            <a:pPr algn="ctr"/>
            <a:r>
              <a:rPr lang="en-US" sz="2000">
                <a:solidFill>
                  <a:srgbClr val="FFFFFF"/>
                </a:solidFill>
              </a:rPr>
              <a:t>General Travel Expense Report</a:t>
            </a:r>
            <a:br>
              <a:rPr lang="en-US" sz="2000"/>
            </a:br>
            <a:r>
              <a:rPr lang="en-US" sz="2000">
                <a:solidFill>
                  <a:srgbClr val="FFFFFF"/>
                </a:solidFill>
              </a:rPr>
              <a:t>(GTER)</a:t>
            </a:r>
          </a:p>
        </p:txBody>
      </p:sp>
      <p:sp>
        <p:nvSpPr>
          <p:cNvPr id="21" name="TextBox 20">
            <a:extLst>
              <a:ext uri="{FF2B5EF4-FFF2-40B4-BE49-F238E27FC236}">
                <a16:creationId xmlns:a16="http://schemas.microsoft.com/office/drawing/2014/main" id="{A073D7E9-0591-4273-A7DA-050504F4F294}"/>
              </a:ext>
            </a:extLst>
          </p:cNvPr>
          <p:cNvSpPr txBox="1"/>
          <p:nvPr/>
        </p:nvSpPr>
        <p:spPr>
          <a:xfrm>
            <a:off x="285749" y="888999"/>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Who</a:t>
            </a:r>
          </a:p>
        </p:txBody>
      </p:sp>
      <p:sp>
        <p:nvSpPr>
          <p:cNvPr id="14" name="TextBox 13">
            <a:extLst>
              <a:ext uri="{FF2B5EF4-FFF2-40B4-BE49-F238E27FC236}">
                <a16:creationId xmlns:a16="http://schemas.microsoft.com/office/drawing/2014/main" id="{47A4087F-36F6-D76A-F4EE-DE0A113800F2}"/>
              </a:ext>
            </a:extLst>
          </p:cNvPr>
          <p:cNvSpPr txBox="1"/>
          <p:nvPr/>
        </p:nvSpPr>
        <p:spPr>
          <a:xfrm>
            <a:off x="125202" y="365678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What/Why</a:t>
            </a:r>
          </a:p>
        </p:txBody>
      </p:sp>
      <p:sp>
        <p:nvSpPr>
          <p:cNvPr id="2" name="TextBox 1">
            <a:extLst>
              <a:ext uri="{FF2B5EF4-FFF2-40B4-BE49-F238E27FC236}">
                <a16:creationId xmlns:a16="http://schemas.microsoft.com/office/drawing/2014/main" id="{59200B12-3A1E-BFE1-E79A-EE6F383A8D9C}"/>
              </a:ext>
            </a:extLst>
          </p:cNvPr>
          <p:cNvSpPr txBox="1"/>
          <p:nvPr/>
        </p:nvSpPr>
        <p:spPr>
          <a:xfrm>
            <a:off x="8671120" y="3925107"/>
            <a:ext cx="2127250" cy="830997"/>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a:p>
          <a:p>
            <a:pPr algn="ctr"/>
            <a:r>
              <a:rPr lang="en-US" sz="1200">
                <a:solidFill>
                  <a:srgbClr val="FF0000"/>
                </a:solidFill>
              </a:rPr>
              <a:t>Supporting Documentation</a:t>
            </a:r>
          </a:p>
          <a:p>
            <a:pPr algn="ctr"/>
            <a:endParaRPr lang="en-US" sz="1200"/>
          </a:p>
        </p:txBody>
      </p:sp>
      <p:pic>
        <p:nvPicPr>
          <p:cNvPr id="3" name="Picture 2" descr="A close-up of a document&#10;&#10;AI-generated content may be incorrect.">
            <a:extLst>
              <a:ext uri="{FF2B5EF4-FFF2-40B4-BE49-F238E27FC236}">
                <a16:creationId xmlns:a16="http://schemas.microsoft.com/office/drawing/2014/main" id="{BE1B840B-1500-03E6-362C-34CAD8AF74E9}"/>
              </a:ext>
            </a:extLst>
          </p:cNvPr>
          <p:cNvPicPr>
            <a:picLocks noChangeAspect="1"/>
          </p:cNvPicPr>
          <p:nvPr/>
        </p:nvPicPr>
        <p:blipFill>
          <a:blip r:embed="rId3"/>
          <a:stretch>
            <a:fillRect/>
          </a:stretch>
        </p:blipFill>
        <p:spPr>
          <a:xfrm>
            <a:off x="1921824" y="5795"/>
            <a:ext cx="5309977" cy="6846409"/>
          </a:xfrm>
          <a:prstGeom prst="rect">
            <a:avLst/>
          </a:prstGeom>
        </p:spPr>
      </p:pic>
      <p:sp>
        <p:nvSpPr>
          <p:cNvPr id="4" name="Left Bracket 3">
            <a:extLst>
              <a:ext uri="{FF2B5EF4-FFF2-40B4-BE49-F238E27FC236}">
                <a16:creationId xmlns:a16="http://schemas.microsoft.com/office/drawing/2014/main" id="{3D5380F1-F9F9-F541-684D-1DA8C76CCD67}"/>
              </a:ext>
            </a:extLst>
          </p:cNvPr>
          <p:cNvSpPr/>
          <p:nvPr/>
        </p:nvSpPr>
        <p:spPr>
          <a:xfrm>
            <a:off x="1948761" y="1128199"/>
            <a:ext cx="225244" cy="480469"/>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66507A33-EC40-4933-1A83-4AA4D4B7DF62}"/>
              </a:ext>
            </a:extLst>
          </p:cNvPr>
          <p:cNvCxnSpPr>
            <a:cxnSpLocks/>
          </p:cNvCxnSpPr>
          <p:nvPr/>
        </p:nvCxnSpPr>
        <p:spPr>
          <a:xfrm>
            <a:off x="423333" y="1376951"/>
            <a:ext cx="14400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Left Bracket 14">
            <a:extLst>
              <a:ext uri="{FF2B5EF4-FFF2-40B4-BE49-F238E27FC236}">
                <a16:creationId xmlns:a16="http://schemas.microsoft.com/office/drawing/2014/main" id="{06F6C6CF-CD4F-04A3-65EE-4F9654A09C50}"/>
              </a:ext>
            </a:extLst>
          </p:cNvPr>
          <p:cNvSpPr/>
          <p:nvPr/>
        </p:nvSpPr>
        <p:spPr>
          <a:xfrm>
            <a:off x="1836308" y="3075754"/>
            <a:ext cx="232833" cy="2318563"/>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D3093517-CF23-63A7-A374-09D638927751}"/>
              </a:ext>
            </a:extLst>
          </p:cNvPr>
          <p:cNvCxnSpPr>
            <a:cxnSpLocks/>
          </p:cNvCxnSpPr>
          <p:nvPr/>
        </p:nvCxnSpPr>
        <p:spPr>
          <a:xfrm>
            <a:off x="763358" y="4112268"/>
            <a:ext cx="9038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EEACDBC-A992-84F7-9859-6BFB68341E83}"/>
              </a:ext>
            </a:extLst>
          </p:cNvPr>
          <p:cNvCxnSpPr>
            <a:cxnSpLocks/>
          </p:cNvCxnSpPr>
          <p:nvPr/>
        </p:nvCxnSpPr>
        <p:spPr>
          <a:xfrm flipV="1">
            <a:off x="942975" y="1890199"/>
            <a:ext cx="1060830" cy="1612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587F06B-F309-766D-90F8-F49279A8AD42}"/>
              </a:ext>
            </a:extLst>
          </p:cNvPr>
          <p:cNvSpPr txBox="1"/>
          <p:nvPr/>
        </p:nvSpPr>
        <p:spPr>
          <a:xfrm>
            <a:off x="6621693" y="1146191"/>
            <a:ext cx="7616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How</a:t>
            </a:r>
          </a:p>
        </p:txBody>
      </p:sp>
      <p:sp>
        <p:nvSpPr>
          <p:cNvPr id="22" name="Left Bracket 21">
            <a:extLst>
              <a:ext uri="{FF2B5EF4-FFF2-40B4-BE49-F238E27FC236}">
                <a16:creationId xmlns:a16="http://schemas.microsoft.com/office/drawing/2014/main" id="{54B6288B-DDB9-69A6-FB65-82BA184CFA78}"/>
              </a:ext>
            </a:extLst>
          </p:cNvPr>
          <p:cNvSpPr/>
          <p:nvPr/>
        </p:nvSpPr>
        <p:spPr>
          <a:xfrm>
            <a:off x="2051132" y="1605735"/>
            <a:ext cx="246411" cy="365760"/>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20BA25B6-14AB-5212-B0A0-413653486380}"/>
              </a:ext>
            </a:extLst>
          </p:cNvPr>
          <p:cNvSpPr/>
          <p:nvPr/>
        </p:nvSpPr>
        <p:spPr>
          <a:xfrm>
            <a:off x="6449483" y="1689116"/>
            <a:ext cx="114300" cy="282559"/>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CC1F257B-ED71-A445-4B4C-5C2F41366CFF}"/>
              </a:ext>
            </a:extLst>
          </p:cNvPr>
          <p:cNvCxnSpPr>
            <a:cxnSpLocks/>
          </p:cNvCxnSpPr>
          <p:nvPr/>
        </p:nvCxnSpPr>
        <p:spPr>
          <a:xfrm flipH="1">
            <a:off x="6633506" y="1470935"/>
            <a:ext cx="246411" cy="282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CD9A76C-25AC-B265-FBB8-5F69FF97511A}"/>
              </a:ext>
            </a:extLst>
          </p:cNvPr>
          <p:cNvSpPr txBox="1"/>
          <p:nvPr/>
        </p:nvSpPr>
        <p:spPr>
          <a:xfrm>
            <a:off x="8093355" y="1218438"/>
            <a:ext cx="3312583" cy="2154436"/>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000"/>
          </a:p>
          <a:p>
            <a:pPr algn="ctr"/>
            <a:r>
              <a:rPr lang="en-US" sz="1000"/>
              <a:t>Must have Approval Signatures</a:t>
            </a:r>
          </a:p>
          <a:p>
            <a:pPr algn="ctr"/>
            <a:endParaRPr lang="en-US" sz="1000"/>
          </a:p>
          <a:p>
            <a:pPr algn="ctr"/>
            <a:r>
              <a:rPr lang="en-US" sz="1000"/>
              <a:t>Digital / electronic signatures are preferred and should be legible.</a:t>
            </a:r>
          </a:p>
          <a:p>
            <a:pPr algn="ctr"/>
            <a:endParaRPr lang="en-US" sz="1000"/>
          </a:p>
          <a:p>
            <a:pPr algn="ctr"/>
            <a:r>
              <a:rPr lang="en-US" sz="1000"/>
              <a:t>Advance: Top</a:t>
            </a:r>
          </a:p>
          <a:p>
            <a:pPr algn="ctr"/>
            <a:r>
              <a:rPr lang="en-US" sz="1000"/>
              <a:t>Restricted Funds Pre-Travel Approval : Top</a:t>
            </a:r>
          </a:p>
          <a:p>
            <a:pPr algn="ctr"/>
            <a:r>
              <a:rPr lang="en-US" sz="1000"/>
              <a:t>Reimbursement: Bottom</a:t>
            </a:r>
            <a:endParaRPr lang="en-US"/>
          </a:p>
          <a:p>
            <a:pPr algn="ctr"/>
            <a:endParaRPr lang="en-US" sz="1000"/>
          </a:p>
          <a:p>
            <a:pPr algn="ctr"/>
            <a:r>
              <a:rPr lang="en-US" sz="1000"/>
              <a:t>Payments from Restricted Funds: (2XXXX) </a:t>
            </a:r>
          </a:p>
          <a:p>
            <a:pPr algn="ctr"/>
            <a:r>
              <a:rPr lang="en-US" sz="1000" u="sng"/>
              <a:t>Need Grants Signature</a:t>
            </a:r>
            <a:endParaRPr lang="en-US"/>
          </a:p>
          <a:p>
            <a:endParaRPr lang="en-US" sz="1400"/>
          </a:p>
        </p:txBody>
      </p:sp>
      <p:sp>
        <p:nvSpPr>
          <p:cNvPr id="38" name="Right Bracket 37">
            <a:extLst>
              <a:ext uri="{FF2B5EF4-FFF2-40B4-BE49-F238E27FC236}">
                <a16:creationId xmlns:a16="http://schemas.microsoft.com/office/drawing/2014/main" id="{58A7D5A5-ACB7-376B-C93A-C08FDEFC13AD}"/>
              </a:ext>
            </a:extLst>
          </p:cNvPr>
          <p:cNvSpPr/>
          <p:nvPr/>
        </p:nvSpPr>
        <p:spPr>
          <a:xfrm>
            <a:off x="7001933" y="3384566"/>
            <a:ext cx="161925" cy="939784"/>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ight Bracket 38">
            <a:extLst>
              <a:ext uri="{FF2B5EF4-FFF2-40B4-BE49-F238E27FC236}">
                <a16:creationId xmlns:a16="http://schemas.microsoft.com/office/drawing/2014/main" id="{ABC87A16-CF02-68AB-AA68-C7AF827A2EB2}"/>
              </a:ext>
            </a:extLst>
          </p:cNvPr>
          <p:cNvSpPr/>
          <p:nvPr/>
        </p:nvSpPr>
        <p:spPr>
          <a:xfrm>
            <a:off x="7020983" y="2026206"/>
            <a:ext cx="114300" cy="635508"/>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ight Bracket 39">
            <a:extLst>
              <a:ext uri="{FF2B5EF4-FFF2-40B4-BE49-F238E27FC236}">
                <a16:creationId xmlns:a16="http://schemas.microsoft.com/office/drawing/2014/main" id="{7A88C5C3-09C8-F6AD-C830-897ECA8DCC52}"/>
              </a:ext>
            </a:extLst>
          </p:cNvPr>
          <p:cNvSpPr/>
          <p:nvPr/>
        </p:nvSpPr>
        <p:spPr>
          <a:xfrm>
            <a:off x="6992408" y="5845731"/>
            <a:ext cx="114300" cy="635508"/>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FA50DA49-8F87-4F42-8C05-492C8C2133F6}"/>
              </a:ext>
            </a:extLst>
          </p:cNvPr>
          <p:cNvCxnSpPr/>
          <p:nvPr/>
        </p:nvCxnSpPr>
        <p:spPr>
          <a:xfrm flipH="1">
            <a:off x="7248525" y="2015414"/>
            <a:ext cx="581025" cy="136178"/>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07977D5-5E26-6F3E-D583-31982532F783}"/>
              </a:ext>
            </a:extLst>
          </p:cNvPr>
          <p:cNvCxnSpPr/>
          <p:nvPr/>
        </p:nvCxnSpPr>
        <p:spPr>
          <a:xfrm flipH="1">
            <a:off x="7334250" y="2971800"/>
            <a:ext cx="990600" cy="3038475"/>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628E190-646D-F879-3872-9EBA27EE22D1}"/>
              </a:ext>
            </a:extLst>
          </p:cNvPr>
          <p:cNvSpPr txBox="1"/>
          <p:nvPr/>
        </p:nvSpPr>
        <p:spPr>
          <a:xfrm>
            <a:off x="8324849" y="5210175"/>
            <a:ext cx="2886075" cy="307777"/>
          </a:xfrm>
          <a:prstGeom prst="rect">
            <a:avLst/>
          </a:prstGeom>
          <a:solidFill>
            <a:schemeClr val="accent1">
              <a:lumMod val="40000"/>
              <a:lumOff val="60000"/>
            </a:schemeClr>
          </a:solidFill>
        </p:spPr>
        <p:txBody>
          <a:bodyPr wrap="square" rtlCol="0">
            <a:spAutoFit/>
          </a:bodyPr>
          <a:lstStyle/>
          <a:p>
            <a:pPr algn="ctr"/>
            <a:r>
              <a:rPr lang="en-US" sz="1400"/>
              <a:t>A GTER does not need a PRF</a:t>
            </a:r>
          </a:p>
        </p:txBody>
      </p:sp>
      <p:sp>
        <p:nvSpPr>
          <p:cNvPr id="5" name="Footer Placeholder 4">
            <a:extLst>
              <a:ext uri="{FF2B5EF4-FFF2-40B4-BE49-F238E27FC236}">
                <a16:creationId xmlns:a16="http://schemas.microsoft.com/office/drawing/2014/main" id="{A212B7C9-31A8-8830-55BA-B359B858A148}"/>
              </a:ext>
            </a:extLst>
          </p:cNvPr>
          <p:cNvSpPr>
            <a:spLocks noGrp="1"/>
          </p:cNvSpPr>
          <p:nvPr>
            <p:ph type="ftr" sz="quarter" idx="11"/>
          </p:nvPr>
        </p:nvSpPr>
        <p:spPr>
          <a:xfrm>
            <a:off x="8394469" y="6487781"/>
            <a:ext cx="5212080" cy="274320"/>
          </a:xfrm>
        </p:spPr>
        <p:txBody>
          <a:bodyPr/>
          <a:lstStyle/>
          <a:p>
            <a:r>
              <a:rPr lang="en-US"/>
              <a:t>Created by AP Nov 2025 </a:t>
            </a:r>
          </a:p>
        </p:txBody>
      </p:sp>
    </p:spTree>
    <p:extLst>
      <p:ext uri="{BB962C8B-B14F-4D97-AF65-F5344CB8AC3E}">
        <p14:creationId xmlns:p14="http://schemas.microsoft.com/office/powerpoint/2010/main" val="26489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14" grpId="0"/>
      <p:bldP spid="2" grpId="0" animBg="1"/>
      <p:bldP spid="4" grpId="0" animBg="1"/>
      <p:bldP spid="15" grpId="0" animBg="1"/>
      <p:bldP spid="23" grpId="0"/>
      <p:bldP spid="22" grpId="0" animBg="1"/>
      <p:bldP spid="25" grpId="0" animBg="1"/>
      <p:bldP spid="36" grpId="0" animBg="1"/>
      <p:bldP spid="38" grpId="0" animBg="1"/>
      <p:bldP spid="39" grpId="0" animBg="1"/>
      <p:bldP spid="40"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3270-26D1-F7AB-2616-2AE7BAAA8846}"/>
              </a:ext>
            </a:extLst>
          </p:cNvPr>
          <p:cNvSpPr>
            <a:spLocks noGrp="1"/>
          </p:cNvSpPr>
          <p:nvPr>
            <p:ph type="title"/>
          </p:nvPr>
        </p:nvSpPr>
        <p:spPr>
          <a:xfrm>
            <a:off x="342522" y="328269"/>
            <a:ext cx="10058400" cy="1371600"/>
          </a:xfrm>
        </p:spPr>
        <p:txBody>
          <a:bodyPr>
            <a:normAutofit/>
          </a:bodyPr>
          <a:lstStyle/>
          <a:p>
            <a:pPr algn="ctr"/>
            <a:r>
              <a:rPr lang="en-US"/>
              <a:t>Issue Check PO</a:t>
            </a:r>
          </a:p>
        </p:txBody>
      </p:sp>
      <p:pic>
        <p:nvPicPr>
          <p:cNvPr id="5" name="Content Placeholder 4">
            <a:extLst>
              <a:ext uri="{FF2B5EF4-FFF2-40B4-BE49-F238E27FC236}">
                <a16:creationId xmlns:a16="http://schemas.microsoft.com/office/drawing/2014/main" id="{D32099CD-46C5-C24B-A797-B96C56BF5BE8}"/>
              </a:ext>
            </a:extLst>
          </p:cNvPr>
          <p:cNvPicPr>
            <a:picLocks noGrp="1" noChangeAspect="1"/>
          </p:cNvPicPr>
          <p:nvPr>
            <p:ph idx="1"/>
          </p:nvPr>
        </p:nvPicPr>
        <p:blipFill>
          <a:blip r:embed="rId3"/>
          <a:stretch>
            <a:fillRect/>
          </a:stretch>
        </p:blipFill>
        <p:spPr>
          <a:xfrm>
            <a:off x="342522" y="1360822"/>
            <a:ext cx="2564033" cy="4717534"/>
          </a:xfrm>
          <a:prstGeom prst="rect">
            <a:avLst/>
          </a:prstGeom>
        </p:spPr>
      </p:pic>
      <p:pic>
        <p:nvPicPr>
          <p:cNvPr id="7" name="Picture 6">
            <a:extLst>
              <a:ext uri="{FF2B5EF4-FFF2-40B4-BE49-F238E27FC236}">
                <a16:creationId xmlns:a16="http://schemas.microsoft.com/office/drawing/2014/main" id="{D9B5FF6E-1C9F-82D4-BCB0-3FD6EC3CE392}"/>
              </a:ext>
            </a:extLst>
          </p:cNvPr>
          <p:cNvPicPr>
            <a:picLocks noChangeAspect="1"/>
          </p:cNvPicPr>
          <p:nvPr/>
        </p:nvPicPr>
        <p:blipFill>
          <a:blip r:embed="rId4"/>
          <a:stretch>
            <a:fillRect/>
          </a:stretch>
        </p:blipFill>
        <p:spPr>
          <a:xfrm>
            <a:off x="3310686" y="1381029"/>
            <a:ext cx="7351917" cy="4677119"/>
          </a:xfrm>
          <a:prstGeom prst="rect">
            <a:avLst/>
          </a:prstGeom>
        </p:spPr>
      </p:pic>
      <p:sp>
        <p:nvSpPr>
          <p:cNvPr id="3" name="TextBox 2">
            <a:extLst>
              <a:ext uri="{FF2B5EF4-FFF2-40B4-BE49-F238E27FC236}">
                <a16:creationId xmlns:a16="http://schemas.microsoft.com/office/drawing/2014/main" id="{D7C3C43C-F74B-AA14-D276-F1C8E73971AF}"/>
              </a:ext>
            </a:extLst>
          </p:cNvPr>
          <p:cNvSpPr txBox="1"/>
          <p:nvPr/>
        </p:nvSpPr>
        <p:spPr>
          <a:xfrm>
            <a:off x="4228460" y="4136385"/>
            <a:ext cx="7621018" cy="1754326"/>
          </a:xfrm>
          <a:prstGeom prst="rect">
            <a:avLst/>
          </a:prstGeom>
          <a:solidFill>
            <a:schemeClr val="accent2">
              <a:lumMod val="40000"/>
              <a:lumOff val="60000"/>
            </a:schemeClr>
          </a:solidFill>
          <a:ln w="38100">
            <a:solidFill>
              <a:schemeClr val="tx1"/>
            </a:solidFill>
          </a:ln>
        </p:spPr>
        <p:txBody>
          <a:bodyPr wrap="square" lIns="91440" tIns="45720" rIns="91440" bIns="45720" rtlCol="0" anchor="t">
            <a:spAutoFit/>
          </a:bodyPr>
          <a:lstStyle/>
          <a:p>
            <a:r>
              <a:rPr lang="en-US"/>
              <a:t>*Creating a PO with “ISSUE CHECK” verbiage in the “Item Text [FOAPOXT]” signifies that a check is being requested for instances that Pre-payment is needed. E.g., deposits, registrations, etc. </a:t>
            </a:r>
          </a:p>
          <a:p>
            <a:endParaRPr lang="en-US"/>
          </a:p>
          <a:p>
            <a:r>
              <a:rPr lang="en-US"/>
              <a:t>Issue Check should be requested on a minimal basis.</a:t>
            </a:r>
          </a:p>
          <a:p>
            <a:endParaRPr lang="en-US"/>
          </a:p>
        </p:txBody>
      </p:sp>
      <p:sp>
        <p:nvSpPr>
          <p:cNvPr id="6" name="TextBox 5">
            <a:extLst>
              <a:ext uri="{FF2B5EF4-FFF2-40B4-BE49-F238E27FC236}">
                <a16:creationId xmlns:a16="http://schemas.microsoft.com/office/drawing/2014/main" id="{73E332F4-715B-7C6E-A334-A8070BED4FE6}"/>
              </a:ext>
            </a:extLst>
          </p:cNvPr>
          <p:cNvSpPr txBox="1"/>
          <p:nvPr/>
        </p:nvSpPr>
        <p:spPr>
          <a:xfrm>
            <a:off x="8147304" y="105515"/>
            <a:ext cx="3939918" cy="2154436"/>
          </a:xfrm>
          <a:prstGeom prst="rect">
            <a:avLst/>
          </a:prstGeom>
          <a:solidFill>
            <a:schemeClr val="accent2">
              <a:lumMod val="40000"/>
              <a:lumOff val="60000"/>
            </a:schemeClr>
          </a:solidFill>
          <a:ln w="38100">
            <a:solidFill>
              <a:schemeClr val="tx1"/>
            </a:solidFill>
          </a:ln>
        </p:spPr>
        <p:txBody>
          <a:bodyPr wrap="square" rtlCol="0">
            <a:spAutoFit/>
          </a:bodyPr>
          <a:lstStyle/>
          <a:p>
            <a:r>
              <a:rPr lang="en-US">
                <a:solidFill>
                  <a:schemeClr val="tx1">
                    <a:lumMod val="75000"/>
                    <a:lumOff val="25000"/>
                  </a:schemeClr>
                </a:solidFill>
              </a:rPr>
              <a:t>Items that do not require a PO regardless of dollar amount:</a:t>
            </a:r>
          </a:p>
          <a:p>
            <a:pPr lvl="1"/>
            <a:r>
              <a:rPr lang="en-US" sz="1600">
                <a:solidFill>
                  <a:schemeClr val="tx1">
                    <a:lumMod val="75000"/>
                    <a:lumOff val="25000"/>
                  </a:schemeClr>
                </a:solidFill>
              </a:rPr>
              <a:t>Stipends</a:t>
            </a:r>
          </a:p>
          <a:p>
            <a:pPr lvl="1"/>
            <a:r>
              <a:rPr lang="en-US" sz="1600">
                <a:solidFill>
                  <a:schemeClr val="tx1">
                    <a:lumMod val="75000"/>
                    <a:lumOff val="25000"/>
                  </a:schemeClr>
                </a:solidFill>
              </a:rPr>
              <a:t>FHEG-UIW Bookstore Charges</a:t>
            </a:r>
          </a:p>
          <a:p>
            <a:pPr lvl="1"/>
            <a:r>
              <a:rPr lang="en-US" sz="1600">
                <a:solidFill>
                  <a:schemeClr val="tx1">
                    <a:lumMod val="75000"/>
                    <a:lumOff val="25000"/>
                  </a:schemeClr>
                </a:solidFill>
              </a:rPr>
              <a:t>Business Office Student Fees</a:t>
            </a:r>
          </a:p>
          <a:p>
            <a:pPr lvl="1"/>
            <a:r>
              <a:rPr lang="en-US" sz="1600">
                <a:solidFill>
                  <a:schemeClr val="tx1">
                    <a:lumMod val="75000"/>
                    <a:lumOff val="25000"/>
                  </a:schemeClr>
                </a:solidFill>
              </a:rPr>
              <a:t>Subscriptions / Memberships</a:t>
            </a:r>
          </a:p>
          <a:p>
            <a:pPr lvl="1"/>
            <a:r>
              <a:rPr lang="en-US" sz="1600">
                <a:solidFill>
                  <a:schemeClr val="tx1">
                    <a:lumMod val="75000"/>
                    <a:lumOff val="25000"/>
                  </a:schemeClr>
                </a:solidFill>
              </a:rPr>
              <a:t>Study Abroad / Tuition</a:t>
            </a:r>
          </a:p>
          <a:p>
            <a:pPr algn="ctr"/>
            <a:r>
              <a:rPr lang="en-US" b="1"/>
              <a:t>*List is not all inclusive*</a:t>
            </a:r>
          </a:p>
        </p:txBody>
      </p:sp>
      <p:sp>
        <p:nvSpPr>
          <p:cNvPr id="4" name="Footer Placeholder 3">
            <a:extLst>
              <a:ext uri="{FF2B5EF4-FFF2-40B4-BE49-F238E27FC236}">
                <a16:creationId xmlns:a16="http://schemas.microsoft.com/office/drawing/2014/main" id="{970E7716-C5FD-479B-95AA-B1CF3FADDF6F}"/>
              </a:ext>
            </a:extLst>
          </p:cNvPr>
          <p:cNvSpPr>
            <a:spLocks noGrp="1"/>
          </p:cNvSpPr>
          <p:nvPr>
            <p:ph type="ftr" sz="quarter" idx="11"/>
          </p:nvPr>
        </p:nvSpPr>
        <p:spPr>
          <a:xfrm>
            <a:off x="-1386840" y="6293817"/>
            <a:ext cx="5212080" cy="274320"/>
          </a:xfrm>
        </p:spPr>
        <p:txBody>
          <a:bodyPr/>
          <a:lstStyle/>
          <a:p>
            <a:r>
              <a:rPr lang="en-US"/>
              <a:t>Created by AP Nov 2025 </a:t>
            </a:r>
          </a:p>
        </p:txBody>
      </p:sp>
    </p:spTree>
    <p:extLst>
      <p:ext uri="{BB962C8B-B14F-4D97-AF65-F5344CB8AC3E}">
        <p14:creationId xmlns:p14="http://schemas.microsoft.com/office/powerpoint/2010/main" val="368392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193-4608-232D-DCB2-0EA6ED17EA61}"/>
              </a:ext>
            </a:extLst>
          </p:cNvPr>
          <p:cNvSpPr>
            <a:spLocks noGrp="1"/>
          </p:cNvSpPr>
          <p:nvPr>
            <p:ph type="title"/>
          </p:nvPr>
        </p:nvSpPr>
        <p:spPr>
          <a:xfrm>
            <a:off x="9296400" y="2606040"/>
            <a:ext cx="2430780" cy="1645920"/>
          </a:xfrm>
        </p:spPr>
        <p:txBody>
          <a:bodyPr>
            <a:normAutofit/>
          </a:bodyPr>
          <a:lstStyle/>
          <a:p>
            <a:r>
              <a:rPr lang="en-US" sz="3600"/>
              <a:t>Did you know?</a:t>
            </a:r>
          </a:p>
        </p:txBody>
      </p:sp>
      <p:sp>
        <p:nvSpPr>
          <p:cNvPr id="3" name="Content Placeholder 2">
            <a:extLst>
              <a:ext uri="{FF2B5EF4-FFF2-40B4-BE49-F238E27FC236}">
                <a16:creationId xmlns:a16="http://schemas.microsoft.com/office/drawing/2014/main" id="{873D7A9A-4E8D-FA2E-1F30-A9E13E353846}"/>
              </a:ext>
            </a:extLst>
          </p:cNvPr>
          <p:cNvSpPr>
            <a:spLocks noGrp="1"/>
          </p:cNvSpPr>
          <p:nvPr>
            <p:ph idx="1"/>
          </p:nvPr>
        </p:nvSpPr>
        <p:spPr>
          <a:xfrm>
            <a:off x="246580" y="215757"/>
            <a:ext cx="8527550" cy="6339155"/>
          </a:xfrm>
        </p:spPr>
        <p:txBody>
          <a:bodyPr anchor="ctr">
            <a:normAutofit/>
          </a:bodyPr>
          <a:lstStyle/>
          <a:p>
            <a:r>
              <a:rPr lang="en-US">
                <a:solidFill>
                  <a:schemeClr val="tx1">
                    <a:lumMod val="75000"/>
                    <a:lumOff val="25000"/>
                  </a:schemeClr>
                </a:solidFill>
              </a:rPr>
              <a:t>Direct deposit through payroll and AP are two different things. UIW community can set themselves up for AP direct deposit through Cardinal Apps. AP can help set up </a:t>
            </a:r>
            <a:r>
              <a:rPr lang="en-US" i="1" u="sng">
                <a:solidFill>
                  <a:schemeClr val="tx1">
                    <a:lumMod val="75000"/>
                    <a:lumOff val="25000"/>
                  </a:schemeClr>
                </a:solidFill>
              </a:rPr>
              <a:t>vendors</a:t>
            </a:r>
            <a:r>
              <a:rPr lang="en-US">
                <a:solidFill>
                  <a:schemeClr val="tx1">
                    <a:lumMod val="75000"/>
                    <a:lumOff val="25000"/>
                  </a:schemeClr>
                </a:solidFill>
              </a:rPr>
              <a:t>.</a:t>
            </a:r>
          </a:p>
          <a:p>
            <a:r>
              <a:rPr lang="en-US">
                <a:solidFill>
                  <a:schemeClr val="tx1">
                    <a:lumMod val="75000"/>
                    <a:lumOff val="25000"/>
                  </a:schemeClr>
                </a:solidFill>
              </a:rPr>
              <a:t>Credit Memos are treated like invoices. Please provide a budget number and approval signature like you would for an invoice so that we may process them.</a:t>
            </a:r>
          </a:p>
          <a:p>
            <a:r>
              <a:rPr lang="en-US">
                <a:solidFill>
                  <a:schemeClr val="tx1">
                    <a:lumMod val="75000"/>
                    <a:lumOff val="25000"/>
                  </a:schemeClr>
                </a:solidFill>
              </a:rPr>
              <a:t>Don’t know a vendor #? Ask us!</a:t>
            </a:r>
          </a:p>
          <a:p>
            <a:pPr lvl="1"/>
            <a:r>
              <a:rPr lang="en-US">
                <a:solidFill>
                  <a:schemeClr val="tx1">
                    <a:lumMod val="75000"/>
                    <a:lumOff val="25000"/>
                  </a:schemeClr>
                </a:solidFill>
              </a:rPr>
              <a:t>X6031</a:t>
            </a:r>
          </a:p>
          <a:p>
            <a:pPr lvl="1"/>
            <a:r>
              <a:rPr lang="en-US">
                <a:solidFill>
                  <a:schemeClr val="tx1">
                    <a:lumMod val="75000"/>
                    <a:lumOff val="25000"/>
                  </a:schemeClr>
                </a:solidFill>
              </a:rPr>
              <a:t>Teams one of us</a:t>
            </a:r>
          </a:p>
          <a:p>
            <a:pPr lvl="1"/>
            <a:r>
              <a:rPr lang="en-US">
                <a:solidFill>
                  <a:schemeClr val="tx1">
                    <a:lumMod val="75000"/>
                    <a:lumOff val="25000"/>
                  </a:schemeClr>
                </a:solidFill>
              </a:rPr>
              <a:t>Email AP@uiwtx.edu</a:t>
            </a:r>
          </a:p>
          <a:p>
            <a:r>
              <a:rPr lang="en-US">
                <a:solidFill>
                  <a:schemeClr val="tx1">
                    <a:lumMod val="75000"/>
                    <a:lumOff val="25000"/>
                  </a:schemeClr>
                </a:solidFill>
              </a:rPr>
              <a:t>Check Run Details: </a:t>
            </a:r>
          </a:p>
          <a:p>
            <a:pPr lvl="1"/>
            <a:r>
              <a:rPr lang="en-US" b="1">
                <a:solidFill>
                  <a:schemeClr val="tx1">
                    <a:lumMod val="75000"/>
                    <a:lumOff val="25000"/>
                  </a:schemeClr>
                </a:solidFill>
              </a:rPr>
              <a:t>Tuesdays &amp; Thursdays </a:t>
            </a:r>
          </a:p>
          <a:p>
            <a:pPr lvl="1"/>
            <a:r>
              <a:rPr lang="en-US" i="1">
                <a:solidFill>
                  <a:schemeClr val="tx1">
                    <a:lumMod val="75000"/>
                    <a:lumOff val="25000"/>
                  </a:schemeClr>
                </a:solidFill>
              </a:rPr>
              <a:t>AP will call </a:t>
            </a:r>
            <a:r>
              <a:rPr lang="en-US">
                <a:solidFill>
                  <a:schemeClr val="tx1">
                    <a:lumMod val="75000"/>
                    <a:lumOff val="25000"/>
                  </a:schemeClr>
                </a:solidFill>
              </a:rPr>
              <a:t>the requesting department when a check is ready for </a:t>
            </a:r>
            <a:r>
              <a:rPr lang="en-US" b="1">
                <a:solidFill>
                  <a:schemeClr val="tx1">
                    <a:lumMod val="75000"/>
                    <a:lumOff val="25000"/>
                  </a:schemeClr>
                </a:solidFill>
              </a:rPr>
              <a:t>pick-up</a:t>
            </a:r>
          </a:p>
          <a:p>
            <a:pPr lvl="1"/>
            <a:r>
              <a:rPr lang="en-US">
                <a:solidFill>
                  <a:schemeClr val="tx1">
                    <a:lumMod val="75000"/>
                    <a:lumOff val="25000"/>
                  </a:schemeClr>
                </a:solidFill>
              </a:rPr>
              <a:t>Checks are </a:t>
            </a:r>
            <a:r>
              <a:rPr lang="en-US" b="1">
                <a:solidFill>
                  <a:schemeClr val="tx1">
                    <a:lumMod val="75000"/>
                    <a:lumOff val="25000"/>
                  </a:schemeClr>
                </a:solidFill>
              </a:rPr>
              <a:t>mailed out by noon Wednesdays and Fridays </a:t>
            </a:r>
            <a:r>
              <a:rPr lang="en-US">
                <a:solidFill>
                  <a:schemeClr val="tx1">
                    <a:lumMod val="75000"/>
                    <a:lumOff val="25000"/>
                  </a:schemeClr>
                </a:solidFill>
              </a:rPr>
              <a:t>(the day after a check run)</a:t>
            </a:r>
          </a:p>
          <a:p>
            <a:pPr marL="274320" lvl="1" indent="0">
              <a:buNone/>
            </a:pPr>
            <a:endParaRPr lang="en-US" b="1">
              <a:solidFill>
                <a:schemeClr val="tx1">
                  <a:lumMod val="75000"/>
                  <a:lumOff val="25000"/>
                </a:schemeClr>
              </a:solidFill>
            </a:endParaRPr>
          </a:p>
          <a:p>
            <a:pPr marL="0" indent="0" algn="ctr">
              <a:buNone/>
            </a:pPr>
            <a:r>
              <a:rPr lang="en-US">
                <a:solidFill>
                  <a:schemeClr val="tx1">
                    <a:lumMod val="75000"/>
                    <a:lumOff val="25000"/>
                  </a:schemeClr>
                </a:solidFill>
              </a:rPr>
              <a:t>If you’d like noted versions of the </a:t>
            </a:r>
            <a:r>
              <a:rPr lang="en-US" b="1">
                <a:solidFill>
                  <a:schemeClr val="tx1">
                    <a:lumMod val="75000"/>
                    <a:lumOff val="25000"/>
                  </a:schemeClr>
                </a:solidFill>
              </a:rPr>
              <a:t>PRF, travel and/or mileage forms</a:t>
            </a:r>
            <a:r>
              <a:rPr lang="en-US">
                <a:solidFill>
                  <a:schemeClr val="tx1">
                    <a:lumMod val="75000"/>
                    <a:lumOff val="25000"/>
                  </a:schemeClr>
                </a:solidFill>
              </a:rPr>
              <a:t> please check out our </a:t>
            </a:r>
            <a:r>
              <a:rPr lang="en-US">
                <a:solidFill>
                  <a:schemeClr val="tx1">
                    <a:lumMod val="75000"/>
                    <a:lumOff val="25000"/>
                  </a:schemeClr>
                </a:solidFill>
                <a:hlinkClick r:id="rId3"/>
              </a:rPr>
              <a:t>Accounts Payable Forms</a:t>
            </a:r>
            <a:r>
              <a:rPr lang="en-US">
                <a:solidFill>
                  <a:schemeClr val="tx1">
                    <a:lumMod val="75000"/>
                    <a:lumOff val="25000"/>
                  </a:schemeClr>
                </a:solidFill>
              </a:rPr>
              <a:t> online! </a:t>
            </a:r>
          </a:p>
          <a:p>
            <a:endParaRPr lang="en-US">
              <a:solidFill>
                <a:schemeClr val="tx1">
                  <a:lumMod val="75000"/>
                  <a:lumOff val="25000"/>
                </a:schemeClr>
              </a:solidFill>
            </a:endParaRPr>
          </a:p>
        </p:txBody>
      </p:sp>
      <p:sp>
        <p:nvSpPr>
          <p:cNvPr id="4" name="Footer Placeholder 3">
            <a:extLst>
              <a:ext uri="{FF2B5EF4-FFF2-40B4-BE49-F238E27FC236}">
                <a16:creationId xmlns:a16="http://schemas.microsoft.com/office/drawing/2014/main" id="{1FB86579-C6C7-A6A5-1D6A-010E31691C74}"/>
              </a:ext>
            </a:extLst>
          </p:cNvPr>
          <p:cNvSpPr>
            <a:spLocks noGrp="1"/>
          </p:cNvSpPr>
          <p:nvPr>
            <p:ph type="ftr" sz="quarter" idx="11"/>
          </p:nvPr>
        </p:nvSpPr>
        <p:spPr>
          <a:xfrm>
            <a:off x="-3118658" y="6266108"/>
            <a:ext cx="5212080" cy="274320"/>
          </a:xfrm>
        </p:spPr>
        <p:txBody>
          <a:bodyPr/>
          <a:lstStyle/>
          <a:p>
            <a:r>
              <a:rPr lang="en-US"/>
              <a:t>Created by AP Nov 2025 </a:t>
            </a:r>
          </a:p>
        </p:txBody>
      </p:sp>
    </p:spTree>
    <p:extLst>
      <p:ext uri="{BB962C8B-B14F-4D97-AF65-F5344CB8AC3E}">
        <p14:creationId xmlns:p14="http://schemas.microsoft.com/office/powerpoint/2010/main" val="1271873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BB2739-A5B4-7A0D-1641-7BBE102B2C36}"/>
              </a:ext>
            </a:extLst>
          </p:cNvPr>
          <p:cNvSpPr>
            <a:spLocks noGrp="1"/>
          </p:cNvSpPr>
          <p:nvPr>
            <p:ph type="ctrTitle"/>
          </p:nvPr>
        </p:nvSpPr>
        <p:spPr/>
        <p:txBody>
          <a:bodyPr/>
          <a:lstStyle/>
          <a:p>
            <a:r>
              <a:rPr lang="en-US"/>
              <a:t>P-Card &amp; Travel Administration</a:t>
            </a:r>
          </a:p>
        </p:txBody>
      </p:sp>
      <p:sp>
        <p:nvSpPr>
          <p:cNvPr id="7" name="Subtitle 6">
            <a:extLst>
              <a:ext uri="{FF2B5EF4-FFF2-40B4-BE49-F238E27FC236}">
                <a16:creationId xmlns:a16="http://schemas.microsoft.com/office/drawing/2014/main" id="{CE00A324-D470-1CDF-0468-1051E8596626}"/>
              </a:ext>
            </a:extLst>
          </p:cNvPr>
          <p:cNvSpPr>
            <a:spLocks noGrp="1"/>
          </p:cNvSpPr>
          <p:nvPr>
            <p:ph type="subTitle" idx="1"/>
          </p:nvPr>
        </p:nvSpPr>
        <p:spPr/>
        <p:txBody>
          <a:bodyPr/>
          <a:lstStyle/>
          <a:p>
            <a:r>
              <a:rPr lang="en-US"/>
              <a:t>Karissa Smith</a:t>
            </a:r>
          </a:p>
        </p:txBody>
      </p:sp>
      <p:sp>
        <p:nvSpPr>
          <p:cNvPr id="5" name="Footer Placeholder 4">
            <a:extLst>
              <a:ext uri="{FF2B5EF4-FFF2-40B4-BE49-F238E27FC236}">
                <a16:creationId xmlns:a16="http://schemas.microsoft.com/office/drawing/2014/main" id="{9DF50FD3-FFD2-9DBE-AF52-9DE95998723A}"/>
              </a:ext>
            </a:extLst>
          </p:cNvPr>
          <p:cNvSpPr>
            <a:spLocks noGrp="1"/>
          </p:cNvSpPr>
          <p:nvPr>
            <p:ph type="ftr" sz="quarter" idx="11"/>
          </p:nvPr>
        </p:nvSpPr>
        <p:spPr/>
        <p:txBody>
          <a:bodyPr/>
          <a:lstStyle/>
          <a:p>
            <a:r>
              <a:rPr lang="en-US"/>
              <a:t>Created by AP Nov 2025 </a:t>
            </a:r>
          </a:p>
        </p:txBody>
      </p:sp>
    </p:spTree>
    <p:extLst>
      <p:ext uri="{BB962C8B-B14F-4D97-AF65-F5344CB8AC3E}">
        <p14:creationId xmlns:p14="http://schemas.microsoft.com/office/powerpoint/2010/main" val="1973327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D47C-B499-0CFF-BFA5-6DC2B6A7B3B6}"/>
              </a:ext>
            </a:extLst>
          </p:cNvPr>
          <p:cNvSpPr>
            <a:spLocks noGrp="1"/>
          </p:cNvSpPr>
          <p:nvPr>
            <p:ph type="title"/>
          </p:nvPr>
        </p:nvSpPr>
        <p:spPr/>
        <p:txBody>
          <a:bodyPr/>
          <a:lstStyle/>
          <a:p>
            <a:pPr algn="ctr"/>
            <a:r>
              <a:rPr lang="en-US"/>
              <a:t>General Information</a:t>
            </a:r>
          </a:p>
        </p:txBody>
      </p:sp>
      <p:sp>
        <p:nvSpPr>
          <p:cNvPr id="3" name="Content Placeholder 2">
            <a:extLst>
              <a:ext uri="{FF2B5EF4-FFF2-40B4-BE49-F238E27FC236}">
                <a16:creationId xmlns:a16="http://schemas.microsoft.com/office/drawing/2014/main" id="{81CE937D-B533-28F6-46D3-EE2D0E9E7B7D}"/>
              </a:ext>
            </a:extLst>
          </p:cNvPr>
          <p:cNvSpPr>
            <a:spLocks noGrp="1"/>
          </p:cNvSpPr>
          <p:nvPr>
            <p:ph idx="1"/>
          </p:nvPr>
        </p:nvSpPr>
        <p:spPr/>
        <p:txBody>
          <a:bodyPr/>
          <a:lstStyle/>
          <a:p>
            <a:r>
              <a:rPr lang="en-US"/>
              <a:t>P-Card program was created to facilitate the purchases of goods of $1,000 or less that do not require a Purchase Order or contract.</a:t>
            </a:r>
          </a:p>
          <a:p>
            <a:endParaRPr lang="en-US"/>
          </a:p>
          <a:p>
            <a:r>
              <a:rPr lang="en-US"/>
              <a:t>Purchases can be made in person, by phone or online.</a:t>
            </a:r>
          </a:p>
          <a:p>
            <a:endParaRPr lang="en-US"/>
          </a:p>
          <a:p>
            <a:r>
              <a:rPr lang="en-US"/>
              <a:t>Items should be shipped to main campus at 4301 Broadway, San Antonio, 78209 to be processed for delivery through the Shipping &amp; Receiving Department. </a:t>
            </a:r>
          </a:p>
          <a:p>
            <a:endParaRPr lang="en-US"/>
          </a:p>
          <a:p>
            <a:r>
              <a:rPr lang="en-US"/>
              <a:t>The program is not intended to avoid or bypass compliance with the University’s Procurement and Bid Policy and the Travel and Entertainment Policy. </a:t>
            </a:r>
          </a:p>
        </p:txBody>
      </p:sp>
      <p:sp>
        <p:nvSpPr>
          <p:cNvPr id="4" name="Footer Placeholder 3">
            <a:extLst>
              <a:ext uri="{FF2B5EF4-FFF2-40B4-BE49-F238E27FC236}">
                <a16:creationId xmlns:a16="http://schemas.microsoft.com/office/drawing/2014/main" id="{26E3E148-F5FC-4EF4-45C0-8221A762EB67}"/>
              </a:ext>
            </a:extLst>
          </p:cNvPr>
          <p:cNvSpPr>
            <a:spLocks noGrp="1"/>
          </p:cNvSpPr>
          <p:nvPr>
            <p:ph type="ftr" sz="quarter" idx="11"/>
          </p:nvPr>
        </p:nvSpPr>
        <p:spPr/>
        <p:txBody>
          <a:bodyPr/>
          <a:lstStyle/>
          <a:p>
            <a:r>
              <a:rPr lang="en-US"/>
              <a:t>Created by AP Nov 2025 </a:t>
            </a:r>
          </a:p>
        </p:txBody>
      </p:sp>
    </p:spTree>
    <p:extLst>
      <p:ext uri="{BB962C8B-B14F-4D97-AF65-F5344CB8AC3E}">
        <p14:creationId xmlns:p14="http://schemas.microsoft.com/office/powerpoint/2010/main" val="1965564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3CCC-856E-3243-2B48-BBDB89DFADD1}"/>
              </a:ext>
            </a:extLst>
          </p:cNvPr>
          <p:cNvSpPr>
            <a:spLocks noGrp="1"/>
          </p:cNvSpPr>
          <p:nvPr>
            <p:ph type="title"/>
          </p:nvPr>
        </p:nvSpPr>
        <p:spPr/>
        <p:txBody>
          <a:bodyPr/>
          <a:lstStyle/>
          <a:p>
            <a:pPr algn="ctr"/>
            <a:r>
              <a:rPr lang="en-US"/>
              <a:t>Allowable Purchases</a:t>
            </a:r>
          </a:p>
        </p:txBody>
      </p:sp>
      <p:sp>
        <p:nvSpPr>
          <p:cNvPr id="3" name="Content Placeholder 2">
            <a:extLst>
              <a:ext uri="{FF2B5EF4-FFF2-40B4-BE49-F238E27FC236}">
                <a16:creationId xmlns:a16="http://schemas.microsoft.com/office/drawing/2014/main" id="{075ACD65-E338-AECC-C1CE-AC8750789452}"/>
              </a:ext>
            </a:extLst>
          </p:cNvPr>
          <p:cNvSpPr>
            <a:spLocks noGrp="1"/>
          </p:cNvSpPr>
          <p:nvPr>
            <p:ph idx="1"/>
          </p:nvPr>
        </p:nvSpPr>
        <p:spPr/>
        <p:txBody>
          <a:bodyPr vert="horz" lIns="91440" tIns="45720" rIns="91440" bIns="45720" rtlCol="0" anchor="t">
            <a:normAutofit/>
          </a:bodyPr>
          <a:lstStyle/>
          <a:p>
            <a:r>
              <a:rPr lang="en-US"/>
              <a:t>Purchases of goods of $1,000 or less.</a:t>
            </a:r>
          </a:p>
          <a:p>
            <a:pPr lvl="1"/>
            <a:r>
              <a:rPr lang="en-US"/>
              <a:t>Exceptions to this threshold includes hotels, conference registrations, professional dues. </a:t>
            </a:r>
          </a:p>
          <a:p>
            <a:r>
              <a:rPr lang="en-US"/>
              <a:t>Travel expenses-hotels, meals, car rentals, ground transportation and other incidentals.</a:t>
            </a:r>
          </a:p>
          <a:p>
            <a:pPr lvl="1"/>
            <a:r>
              <a:rPr lang="en-US"/>
              <a:t>Gas for </a:t>
            </a:r>
            <a:r>
              <a:rPr lang="en-US" b="1"/>
              <a:t>rental cars or fleet vehicles </a:t>
            </a:r>
            <a:r>
              <a:rPr lang="en-US"/>
              <a:t>is allowed. </a:t>
            </a:r>
          </a:p>
          <a:p>
            <a:pPr lvl="2"/>
            <a:r>
              <a:rPr lang="en-US"/>
              <a:t>If using a personal vehicle for business purposes, a Mileage Reimbursement form must be submitted, with maps, to the AP office for reimbursement</a:t>
            </a:r>
          </a:p>
          <a:p>
            <a:r>
              <a:rPr lang="en-US"/>
              <a:t>Catering on campus of $250+ must have the first right of refusal from Sodexo and should be less than $1,000 to purchase with the p-card.</a:t>
            </a:r>
          </a:p>
          <a:p>
            <a:pPr lvl="1"/>
            <a:r>
              <a:rPr lang="en-US"/>
              <a:t>Email from Sodexo is required as part of the documentation for the expense report.</a:t>
            </a:r>
          </a:p>
          <a:p>
            <a:pPr lvl="1"/>
            <a:endParaRPr lang="en-US"/>
          </a:p>
          <a:p>
            <a:pPr marL="274320" lvl="1" indent="0" algn="ctr">
              <a:buNone/>
            </a:pPr>
            <a:r>
              <a:rPr lang="en-US"/>
              <a:t>**TAX EXEMPTION CERTIFICATES MUST BE PRESENTED PRIOR TO MAKING THE PAYMENT**</a:t>
            </a:r>
          </a:p>
        </p:txBody>
      </p:sp>
      <p:sp>
        <p:nvSpPr>
          <p:cNvPr id="4" name="Footer Placeholder 3">
            <a:extLst>
              <a:ext uri="{FF2B5EF4-FFF2-40B4-BE49-F238E27FC236}">
                <a16:creationId xmlns:a16="http://schemas.microsoft.com/office/drawing/2014/main" id="{59584570-0A0F-E11F-7F99-674F4193510E}"/>
              </a:ext>
            </a:extLst>
          </p:cNvPr>
          <p:cNvSpPr>
            <a:spLocks noGrp="1"/>
          </p:cNvSpPr>
          <p:nvPr>
            <p:ph type="ftr" sz="quarter" idx="11"/>
          </p:nvPr>
        </p:nvSpPr>
        <p:spPr/>
        <p:txBody>
          <a:bodyPr/>
          <a:lstStyle/>
          <a:p>
            <a:r>
              <a:rPr lang="en-US"/>
              <a:t>Created by AP Nov 2025 </a:t>
            </a:r>
          </a:p>
        </p:txBody>
      </p:sp>
    </p:spTree>
    <p:extLst>
      <p:ext uri="{BB962C8B-B14F-4D97-AF65-F5344CB8AC3E}">
        <p14:creationId xmlns:p14="http://schemas.microsoft.com/office/powerpoint/2010/main" val="202750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7FA42-3273-DE2F-8330-F2D1955E476B}"/>
              </a:ext>
            </a:extLst>
          </p:cNvPr>
          <p:cNvSpPr>
            <a:spLocks noGrp="1"/>
          </p:cNvSpPr>
          <p:nvPr>
            <p:ph type="title"/>
          </p:nvPr>
        </p:nvSpPr>
        <p:spPr/>
        <p:txBody>
          <a:bodyPr/>
          <a:lstStyle/>
          <a:p>
            <a:pPr algn="ctr"/>
            <a:r>
              <a:rPr lang="en-US"/>
              <a:t>Disallowed Transactions</a:t>
            </a:r>
          </a:p>
        </p:txBody>
      </p:sp>
      <p:sp>
        <p:nvSpPr>
          <p:cNvPr id="3" name="Content Placeholder 2">
            <a:extLst>
              <a:ext uri="{FF2B5EF4-FFF2-40B4-BE49-F238E27FC236}">
                <a16:creationId xmlns:a16="http://schemas.microsoft.com/office/drawing/2014/main" id="{A8AD1AE5-1A6F-36DA-9228-95AC38F985F5}"/>
              </a:ext>
            </a:extLst>
          </p:cNvPr>
          <p:cNvSpPr>
            <a:spLocks noGrp="1"/>
          </p:cNvSpPr>
          <p:nvPr>
            <p:ph idx="1"/>
          </p:nvPr>
        </p:nvSpPr>
        <p:spPr/>
        <p:txBody>
          <a:bodyPr>
            <a:normAutofit fontScale="92500" lnSpcReduction="20000"/>
          </a:bodyPr>
          <a:lstStyle/>
          <a:p>
            <a:r>
              <a:rPr lang="en-US"/>
              <a:t>Amazon</a:t>
            </a:r>
          </a:p>
          <a:p>
            <a:r>
              <a:rPr lang="en-US"/>
              <a:t>Sam’s</a:t>
            </a:r>
          </a:p>
          <a:p>
            <a:r>
              <a:rPr lang="en-US"/>
              <a:t>Membership club purchases</a:t>
            </a:r>
          </a:p>
          <a:p>
            <a:r>
              <a:rPr lang="en-US"/>
              <a:t>Furniture</a:t>
            </a:r>
          </a:p>
          <a:p>
            <a:r>
              <a:rPr lang="en-US"/>
              <a:t>Technology and software</a:t>
            </a:r>
          </a:p>
          <a:p>
            <a:r>
              <a:rPr lang="en-US"/>
              <a:t>Cash Advances</a:t>
            </a:r>
          </a:p>
          <a:p>
            <a:r>
              <a:rPr lang="en-US"/>
              <a:t>Personal expenses</a:t>
            </a:r>
          </a:p>
          <a:p>
            <a:r>
              <a:rPr lang="en-US"/>
              <a:t>Alcohol</a:t>
            </a:r>
          </a:p>
          <a:p>
            <a:r>
              <a:rPr lang="en-US"/>
              <a:t>Intentionally splitting transactions to bypass the set threshold of $1,000.</a:t>
            </a:r>
          </a:p>
          <a:p>
            <a:r>
              <a:rPr lang="en-US"/>
              <a:t>UIW Trademark, Registered or Licensed products.</a:t>
            </a:r>
          </a:p>
          <a:p>
            <a:pPr marL="0" indent="0">
              <a:buNone/>
            </a:pPr>
            <a:endParaRPr lang="en-US"/>
          </a:p>
          <a:p>
            <a:pPr marL="0" indent="0" algn="ctr">
              <a:buNone/>
            </a:pPr>
            <a:r>
              <a:rPr lang="en-US"/>
              <a:t>*VIOLATIONS OF POLICIES WILL RESULT IN SUSPENSION OR CANCELLATION OF THE P-CARD*</a:t>
            </a:r>
          </a:p>
        </p:txBody>
      </p:sp>
      <p:sp>
        <p:nvSpPr>
          <p:cNvPr id="4" name="Footer Placeholder 3">
            <a:extLst>
              <a:ext uri="{FF2B5EF4-FFF2-40B4-BE49-F238E27FC236}">
                <a16:creationId xmlns:a16="http://schemas.microsoft.com/office/drawing/2014/main" id="{854DF289-DCCD-557F-1EEA-C1AC48234E5A}"/>
              </a:ext>
            </a:extLst>
          </p:cNvPr>
          <p:cNvSpPr>
            <a:spLocks noGrp="1"/>
          </p:cNvSpPr>
          <p:nvPr>
            <p:ph type="ftr" sz="quarter" idx="11"/>
          </p:nvPr>
        </p:nvSpPr>
        <p:spPr/>
        <p:txBody>
          <a:bodyPr/>
          <a:lstStyle/>
          <a:p>
            <a:r>
              <a:rPr lang="en-US"/>
              <a:t>Created by AP Nov 2025 </a:t>
            </a:r>
          </a:p>
        </p:txBody>
      </p:sp>
    </p:spTree>
    <p:extLst>
      <p:ext uri="{BB962C8B-B14F-4D97-AF65-F5344CB8AC3E}">
        <p14:creationId xmlns:p14="http://schemas.microsoft.com/office/powerpoint/2010/main" val="929273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B2B0E-BBE2-2B42-FD67-4345EE1CA3F3}"/>
              </a:ext>
            </a:extLst>
          </p:cNvPr>
          <p:cNvSpPr>
            <a:spLocks noGrp="1"/>
          </p:cNvSpPr>
          <p:nvPr>
            <p:ph type="title"/>
          </p:nvPr>
        </p:nvSpPr>
        <p:spPr/>
        <p:txBody>
          <a:bodyPr/>
          <a:lstStyle/>
          <a:p>
            <a:pPr algn="ctr"/>
            <a:r>
              <a:rPr lang="en-US"/>
              <a:t>Tax Exemptions</a:t>
            </a:r>
          </a:p>
        </p:txBody>
      </p:sp>
      <p:sp>
        <p:nvSpPr>
          <p:cNvPr id="3" name="Content Placeholder 2">
            <a:extLst>
              <a:ext uri="{FF2B5EF4-FFF2-40B4-BE49-F238E27FC236}">
                <a16:creationId xmlns:a16="http://schemas.microsoft.com/office/drawing/2014/main" id="{A396B8C7-7665-4FA6-8C5A-80A91E786BED}"/>
              </a:ext>
            </a:extLst>
          </p:cNvPr>
          <p:cNvSpPr>
            <a:spLocks noGrp="1"/>
          </p:cNvSpPr>
          <p:nvPr>
            <p:ph idx="1"/>
          </p:nvPr>
        </p:nvSpPr>
        <p:spPr/>
        <p:txBody>
          <a:bodyPr/>
          <a:lstStyle/>
          <a:p>
            <a:pPr marL="0" indent="0" algn="ctr">
              <a:buNone/>
            </a:pPr>
            <a:r>
              <a:rPr lang="en-US" b="1"/>
              <a:t>TAX EXEMPTION CERTIFICATES MUST BE PRESENTED TO THE VENDOR PRIOR TO PURCHASE</a:t>
            </a:r>
          </a:p>
          <a:p>
            <a:pPr marL="0" indent="0">
              <a:buNone/>
            </a:pPr>
            <a:endParaRPr lang="en-US" b="1"/>
          </a:p>
          <a:p>
            <a:r>
              <a:rPr lang="en-US"/>
              <a:t>Sales tax exemption is required for all purchases with the exception of restaurants and gas stations.</a:t>
            </a:r>
          </a:p>
          <a:p>
            <a:pPr lvl="1"/>
            <a:r>
              <a:rPr lang="en-US"/>
              <a:t>Gas for rental or fleet vehicles only</a:t>
            </a:r>
          </a:p>
          <a:p>
            <a:pPr lvl="1"/>
            <a:r>
              <a:rPr lang="en-US"/>
              <a:t>Wal-Mart has their own process for tax exemptions</a:t>
            </a:r>
          </a:p>
          <a:p>
            <a:r>
              <a:rPr lang="en-US"/>
              <a:t>Hotel State Occupancy Tax Exemption is required for hotels in the state of Texas only.</a:t>
            </a:r>
          </a:p>
          <a:p>
            <a:pPr lvl="1"/>
            <a:r>
              <a:rPr lang="en-US"/>
              <a:t>Please make sure to check the receipt/folio to ensure the occupancy taxes are removed prior to leaving the hotel.</a:t>
            </a:r>
          </a:p>
          <a:p>
            <a:pPr marL="274320" lvl="1" indent="0">
              <a:buNone/>
            </a:pPr>
            <a:endParaRPr lang="en-US"/>
          </a:p>
          <a:p>
            <a:pPr marL="274320" lvl="1" indent="0" algn="ctr">
              <a:buNone/>
            </a:pPr>
            <a:r>
              <a:rPr lang="en-US"/>
              <a:t>**TAXES CHARGED ARE CONSIDERED A PERSONAL EXPENSE WHICH WILL REQUIRE REIMBURSEMENT TO THE UNIVERSITY BY THE CARDHOLDER**</a:t>
            </a:r>
          </a:p>
        </p:txBody>
      </p:sp>
      <p:sp>
        <p:nvSpPr>
          <p:cNvPr id="4" name="Footer Placeholder 3">
            <a:extLst>
              <a:ext uri="{FF2B5EF4-FFF2-40B4-BE49-F238E27FC236}">
                <a16:creationId xmlns:a16="http://schemas.microsoft.com/office/drawing/2014/main" id="{BD5EBB37-05B8-E6AE-50E1-C99B49E956A1}"/>
              </a:ext>
            </a:extLst>
          </p:cNvPr>
          <p:cNvSpPr>
            <a:spLocks noGrp="1"/>
          </p:cNvSpPr>
          <p:nvPr>
            <p:ph type="ftr" sz="quarter" idx="11"/>
          </p:nvPr>
        </p:nvSpPr>
        <p:spPr/>
        <p:txBody>
          <a:bodyPr/>
          <a:lstStyle/>
          <a:p>
            <a:r>
              <a:rPr lang="en-US"/>
              <a:t>Created by AP Nov 2025 </a:t>
            </a:r>
          </a:p>
        </p:txBody>
      </p:sp>
    </p:spTree>
    <p:extLst>
      <p:ext uri="{BB962C8B-B14F-4D97-AF65-F5344CB8AC3E}">
        <p14:creationId xmlns:p14="http://schemas.microsoft.com/office/powerpoint/2010/main" val="1312340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471D-4F5E-30FC-0D30-E43E217FF9EE}"/>
              </a:ext>
            </a:extLst>
          </p:cNvPr>
          <p:cNvSpPr>
            <a:spLocks noGrp="1"/>
          </p:cNvSpPr>
          <p:nvPr>
            <p:ph type="title"/>
          </p:nvPr>
        </p:nvSpPr>
        <p:spPr/>
        <p:txBody>
          <a:bodyPr/>
          <a:lstStyle/>
          <a:p>
            <a:r>
              <a:rPr lang="en-US"/>
              <a:t>Where to find this information?	</a:t>
            </a:r>
          </a:p>
        </p:txBody>
      </p:sp>
      <p:sp>
        <p:nvSpPr>
          <p:cNvPr id="3" name="Content Placeholder 2">
            <a:extLst>
              <a:ext uri="{FF2B5EF4-FFF2-40B4-BE49-F238E27FC236}">
                <a16:creationId xmlns:a16="http://schemas.microsoft.com/office/drawing/2014/main" id="{F6DF5DD7-0DA2-F21F-9ED1-17CB8E7279AD}"/>
              </a:ext>
            </a:extLst>
          </p:cNvPr>
          <p:cNvSpPr>
            <a:spLocks noGrp="1"/>
          </p:cNvSpPr>
          <p:nvPr>
            <p:ph idx="1"/>
          </p:nvPr>
        </p:nvSpPr>
        <p:spPr/>
        <p:txBody>
          <a:bodyPr/>
          <a:lstStyle/>
          <a:p>
            <a:r>
              <a:rPr lang="en-US"/>
              <a:t>A link to the P-Card Policy can be found on the P-Card Website </a:t>
            </a:r>
            <a:r>
              <a:rPr lang="en-US">
                <a:hlinkClick r:id="rId2"/>
              </a:rPr>
              <a:t>https://my.uiw.edu/finance/p-card-program.html</a:t>
            </a:r>
            <a:endParaRPr lang="en-US"/>
          </a:p>
          <a:p>
            <a:endParaRPr lang="en-US"/>
          </a:p>
          <a:p>
            <a:r>
              <a:rPr lang="en-US"/>
              <a:t>Hotel and Sales Tax Exemptions can be found on the AP Website </a:t>
            </a:r>
            <a:r>
              <a:rPr lang="en-US">
                <a:hlinkClick r:id="rId3"/>
              </a:rPr>
              <a:t>https://my.uiw.edu/accountspayable/index.html</a:t>
            </a:r>
            <a:r>
              <a:rPr lang="en-US"/>
              <a:t> under Accounts Payable Forms.</a:t>
            </a:r>
          </a:p>
          <a:p>
            <a:endParaRPr lang="en-US"/>
          </a:p>
          <a:p>
            <a:pPr marL="0" indent="0">
              <a:buNone/>
            </a:pPr>
            <a:r>
              <a:rPr lang="en-US"/>
              <a:t>Both the AP and P-Card offices have business card sized tax exempt certificates in our office if needed.</a:t>
            </a:r>
          </a:p>
          <a:p>
            <a:pPr marL="0" indent="0">
              <a:buNone/>
            </a:pPr>
            <a:endParaRPr lang="en-US"/>
          </a:p>
        </p:txBody>
      </p:sp>
      <p:sp>
        <p:nvSpPr>
          <p:cNvPr id="4" name="Footer Placeholder 3">
            <a:extLst>
              <a:ext uri="{FF2B5EF4-FFF2-40B4-BE49-F238E27FC236}">
                <a16:creationId xmlns:a16="http://schemas.microsoft.com/office/drawing/2014/main" id="{A163735C-73EF-0364-2282-36E45E4C95FC}"/>
              </a:ext>
            </a:extLst>
          </p:cNvPr>
          <p:cNvSpPr>
            <a:spLocks noGrp="1"/>
          </p:cNvSpPr>
          <p:nvPr>
            <p:ph type="ftr" sz="quarter" idx="11"/>
          </p:nvPr>
        </p:nvSpPr>
        <p:spPr/>
        <p:txBody>
          <a:bodyPr/>
          <a:lstStyle/>
          <a:p>
            <a:r>
              <a:rPr lang="en-US"/>
              <a:t>Created by AP Nov 2025 </a:t>
            </a:r>
          </a:p>
        </p:txBody>
      </p:sp>
    </p:spTree>
    <p:extLst>
      <p:ext uri="{BB962C8B-B14F-4D97-AF65-F5344CB8AC3E}">
        <p14:creationId xmlns:p14="http://schemas.microsoft.com/office/powerpoint/2010/main" val="3262403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BC52E-9486-A289-B059-9F6F5106056F}"/>
              </a:ext>
            </a:extLst>
          </p:cNvPr>
          <p:cNvSpPr>
            <a:spLocks noGrp="1"/>
          </p:cNvSpPr>
          <p:nvPr>
            <p:ph type="title"/>
          </p:nvPr>
        </p:nvSpPr>
        <p:spPr>
          <a:xfrm>
            <a:off x="1451863" y="2256869"/>
            <a:ext cx="9070848" cy="1165352"/>
          </a:xfrm>
        </p:spPr>
        <p:txBody>
          <a:bodyPr/>
          <a:lstStyle/>
          <a:p>
            <a:r>
              <a:rPr lang="en-US" sz="2400" b="1" cap="none"/>
              <a:t>Michael R. Castilleja</a:t>
            </a:r>
            <a:br>
              <a:rPr lang="en-US" sz="2400" b="1" cap="none"/>
            </a:br>
            <a:r>
              <a:rPr lang="en-US" sz="2400" b="1" cap="none"/>
              <a:t> </a:t>
            </a:r>
            <a:br>
              <a:rPr lang="en-US" sz="2400" b="1" cap="none"/>
            </a:br>
            <a:r>
              <a:rPr lang="en-US" sz="2400" b="1" cap="none"/>
              <a:t>Director Of Procurement &amp; Other Support Services </a:t>
            </a:r>
            <a:br>
              <a:rPr lang="en-US" sz="1400" cap="none"/>
            </a:br>
            <a:br>
              <a:rPr lang="en-US" sz="1400" cap="none"/>
            </a:br>
            <a:endParaRPr lang="en-US" sz="1400" cap="none"/>
          </a:p>
        </p:txBody>
      </p:sp>
      <p:sp>
        <p:nvSpPr>
          <p:cNvPr id="4" name="Footer Placeholder 3">
            <a:extLst>
              <a:ext uri="{FF2B5EF4-FFF2-40B4-BE49-F238E27FC236}">
                <a16:creationId xmlns:a16="http://schemas.microsoft.com/office/drawing/2014/main" id="{09E36D2F-BBBA-E68B-DA45-E13A92C1F7DB}"/>
              </a:ext>
            </a:extLst>
          </p:cNvPr>
          <p:cNvSpPr>
            <a:spLocks noGrp="1"/>
          </p:cNvSpPr>
          <p:nvPr>
            <p:ph type="ftr" sz="quarter" idx="11"/>
          </p:nvPr>
        </p:nvSpPr>
        <p:spPr/>
        <p:txBody>
          <a:bodyPr/>
          <a:lstStyle/>
          <a:p>
            <a:r>
              <a:rPr lang="en-US"/>
              <a:t>Created by AP Nov 2025 </a:t>
            </a:r>
          </a:p>
        </p:txBody>
      </p:sp>
      <p:sp>
        <p:nvSpPr>
          <p:cNvPr id="5" name="TextBox 4">
            <a:extLst>
              <a:ext uri="{FF2B5EF4-FFF2-40B4-BE49-F238E27FC236}">
                <a16:creationId xmlns:a16="http://schemas.microsoft.com/office/drawing/2014/main" id="{231E3DB2-34F4-8D2E-445F-0AED20E716E2}"/>
              </a:ext>
            </a:extLst>
          </p:cNvPr>
          <p:cNvSpPr txBox="1"/>
          <p:nvPr/>
        </p:nvSpPr>
        <p:spPr>
          <a:xfrm>
            <a:off x="3012218" y="3423036"/>
            <a:ext cx="749940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262626"/>
                </a:solidFill>
              </a:rPr>
              <a:t>Accounts Payable </a:t>
            </a:r>
            <a:br>
              <a:rPr lang="en-US" sz="2000" b="1"/>
            </a:br>
            <a:r>
              <a:rPr lang="en-US" sz="2000" b="1">
                <a:solidFill>
                  <a:srgbClr val="262626"/>
                </a:solidFill>
              </a:rPr>
              <a:t>P-card &amp; Travel Program</a:t>
            </a:r>
            <a:br>
              <a:rPr lang="en-US" sz="2000" b="1"/>
            </a:br>
            <a:r>
              <a:rPr lang="en-US" sz="2000" b="1">
                <a:solidFill>
                  <a:srgbClr val="262626"/>
                </a:solidFill>
              </a:rPr>
              <a:t>Postal Operations</a:t>
            </a:r>
            <a:br>
              <a:rPr lang="en-US" sz="2000" b="1"/>
            </a:br>
            <a:r>
              <a:rPr lang="en-US" sz="2000" b="1">
                <a:solidFill>
                  <a:srgbClr val="262626"/>
                </a:solidFill>
              </a:rPr>
              <a:t>Purchasing </a:t>
            </a:r>
            <a:br>
              <a:rPr lang="en-US" sz="2000" b="1"/>
            </a:br>
            <a:r>
              <a:rPr lang="en-US" sz="2000" b="1">
                <a:solidFill>
                  <a:srgbClr val="262626"/>
                </a:solidFill>
              </a:rPr>
              <a:t>Shipping &amp; Receiving / Fixed Assets </a:t>
            </a:r>
            <a:endParaRPr lang="en-US" sz="1600" b="1"/>
          </a:p>
        </p:txBody>
      </p:sp>
    </p:spTree>
    <p:extLst>
      <p:ext uri="{BB962C8B-B14F-4D97-AF65-F5344CB8AC3E}">
        <p14:creationId xmlns:p14="http://schemas.microsoft.com/office/powerpoint/2010/main" val="2579286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D70C8A-A50E-4B41-86A2-E2F85581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17" name="Rectangle 16">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9" name="Rectangle 18">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7" name="Title 6">
            <a:extLst>
              <a:ext uri="{FF2B5EF4-FFF2-40B4-BE49-F238E27FC236}">
                <a16:creationId xmlns:a16="http://schemas.microsoft.com/office/drawing/2014/main" id="{2F3C2BB3-9A3B-3797-D598-2681C9F56976}"/>
              </a:ext>
            </a:extLst>
          </p:cNvPr>
          <p:cNvSpPr>
            <a:spLocks noGrp="1"/>
          </p:cNvSpPr>
          <p:nvPr>
            <p:ph type="title"/>
          </p:nvPr>
        </p:nvSpPr>
        <p:spPr>
          <a:xfrm>
            <a:off x="1175512" y="870132"/>
            <a:ext cx="9792208" cy="1527078"/>
          </a:xfrm>
        </p:spPr>
        <p:txBody>
          <a:bodyPr vert="horz" lIns="91440" tIns="45720" rIns="91440" bIns="45720" rtlCol="0" anchor="ctr">
            <a:normAutofit/>
          </a:bodyPr>
          <a:lstStyle/>
          <a:p>
            <a:pPr algn="ctr"/>
            <a:r>
              <a:rPr lang="en-US" sz="4800">
                <a:solidFill>
                  <a:schemeClr val="tx1">
                    <a:lumMod val="85000"/>
                    <a:lumOff val="15000"/>
                  </a:schemeClr>
                </a:solidFill>
              </a:rPr>
              <a:t>Contact Information</a:t>
            </a:r>
          </a:p>
        </p:txBody>
      </p:sp>
      <p:sp>
        <p:nvSpPr>
          <p:cNvPr id="10" name="Text Placeholder 9">
            <a:extLst>
              <a:ext uri="{FF2B5EF4-FFF2-40B4-BE49-F238E27FC236}">
                <a16:creationId xmlns:a16="http://schemas.microsoft.com/office/drawing/2014/main" id="{2501182C-577E-9446-0988-F567290901A6}"/>
              </a:ext>
            </a:extLst>
          </p:cNvPr>
          <p:cNvSpPr>
            <a:spLocks noGrp="1"/>
          </p:cNvSpPr>
          <p:nvPr>
            <p:ph type="body" sz="half" idx="2"/>
          </p:nvPr>
        </p:nvSpPr>
        <p:spPr>
          <a:xfrm>
            <a:off x="1175512" y="2557849"/>
            <a:ext cx="9792208" cy="3407862"/>
          </a:xfrm>
        </p:spPr>
        <p:txBody>
          <a:bodyPr vert="horz" lIns="91440" tIns="45720" rIns="91440" bIns="45720" rtlCol="0">
            <a:normAutofit/>
          </a:bodyPr>
          <a:lstStyle/>
          <a:p>
            <a:pPr algn="ctr">
              <a:lnSpc>
                <a:spcPct val="100000"/>
              </a:lnSpc>
            </a:pPr>
            <a:r>
              <a:rPr lang="en-US" sz="1600">
                <a:solidFill>
                  <a:schemeClr val="tx1"/>
                </a:solidFill>
              </a:rPr>
              <a:t>Karissa Smith</a:t>
            </a:r>
          </a:p>
          <a:p>
            <a:pPr algn="ctr">
              <a:lnSpc>
                <a:spcPct val="100000"/>
              </a:lnSpc>
            </a:pPr>
            <a:r>
              <a:rPr lang="en-US" sz="1600">
                <a:solidFill>
                  <a:schemeClr val="tx1"/>
                </a:solidFill>
              </a:rPr>
              <a:t>(210) 829-5488</a:t>
            </a:r>
          </a:p>
          <a:p>
            <a:pPr algn="ctr">
              <a:lnSpc>
                <a:spcPct val="100000"/>
              </a:lnSpc>
            </a:pPr>
            <a:r>
              <a:rPr lang="en-US" sz="1600">
                <a:solidFill>
                  <a:schemeClr val="tx1"/>
                </a:solidFill>
              </a:rPr>
              <a:t>Office located in AD 84</a:t>
            </a:r>
          </a:p>
          <a:p>
            <a:pPr algn="ctr">
              <a:lnSpc>
                <a:spcPct val="100000"/>
              </a:lnSpc>
            </a:pPr>
            <a:endParaRPr lang="en-US" sz="1600">
              <a:solidFill>
                <a:schemeClr val="tx1"/>
              </a:solidFill>
            </a:endParaRPr>
          </a:p>
          <a:p>
            <a:pPr algn="ctr">
              <a:lnSpc>
                <a:spcPct val="100000"/>
              </a:lnSpc>
            </a:pPr>
            <a:r>
              <a:rPr lang="en-US" sz="1600">
                <a:solidFill>
                  <a:schemeClr val="tx1"/>
                </a:solidFill>
              </a:rPr>
              <a:t>P-Card related issues email: </a:t>
            </a:r>
            <a:r>
              <a:rPr lang="en-US" sz="1600">
                <a:solidFill>
                  <a:schemeClr val="tx1"/>
                </a:solidFill>
                <a:hlinkClick r:id="rId2"/>
              </a:rPr>
              <a:t>uiwcc@uiwtx.edu</a:t>
            </a:r>
            <a:endParaRPr lang="en-US" sz="1600">
              <a:solidFill>
                <a:schemeClr val="tx1"/>
              </a:solidFill>
            </a:endParaRPr>
          </a:p>
          <a:p>
            <a:pPr algn="ctr">
              <a:lnSpc>
                <a:spcPct val="100000"/>
              </a:lnSpc>
            </a:pPr>
            <a:r>
              <a:rPr lang="en-US" sz="1600">
                <a:solidFill>
                  <a:schemeClr val="tx1"/>
                </a:solidFill>
              </a:rPr>
              <a:t>CTP Travel related issues email: </a:t>
            </a:r>
            <a:r>
              <a:rPr lang="en-US" sz="1600">
                <a:solidFill>
                  <a:schemeClr val="tx1"/>
                </a:solidFill>
                <a:hlinkClick r:id="rId3"/>
              </a:rPr>
              <a:t>uiwtravel@uiwtx.edu</a:t>
            </a:r>
            <a:endParaRPr lang="en-US" sz="1600">
              <a:solidFill>
                <a:schemeClr val="tx1"/>
              </a:solidFill>
            </a:endParaRPr>
          </a:p>
          <a:p>
            <a:pPr>
              <a:lnSpc>
                <a:spcPct val="100000"/>
              </a:lnSpc>
            </a:pPr>
            <a:endParaRPr lang="en-US">
              <a:solidFill>
                <a:schemeClr val="tx1"/>
              </a:solidFill>
            </a:endParaRPr>
          </a:p>
        </p:txBody>
      </p:sp>
      <p:sp>
        <p:nvSpPr>
          <p:cNvPr id="4" name="Footer Placeholder 3">
            <a:extLst>
              <a:ext uri="{FF2B5EF4-FFF2-40B4-BE49-F238E27FC236}">
                <a16:creationId xmlns:a16="http://schemas.microsoft.com/office/drawing/2014/main" id="{F62B6375-795B-BA17-D534-887F2B64466B}"/>
              </a:ext>
            </a:extLst>
          </p:cNvPr>
          <p:cNvSpPr>
            <a:spLocks noGrp="1"/>
          </p:cNvSpPr>
          <p:nvPr>
            <p:ph type="ftr" sz="quarter" idx="11"/>
          </p:nvPr>
        </p:nvSpPr>
        <p:spPr>
          <a:xfrm>
            <a:off x="1175512" y="6221173"/>
            <a:ext cx="5212080" cy="274320"/>
          </a:xfrm>
        </p:spPr>
        <p:txBody>
          <a:bodyPr vert="horz" lIns="91440" tIns="45720" rIns="91440" bIns="45720" rtlCol="0" anchor="b">
            <a:normAutofit/>
          </a:bodyPr>
          <a:lstStyle/>
          <a:p>
            <a:pPr algn="l" defTabSz="457200">
              <a:spcAft>
                <a:spcPts val="600"/>
              </a:spcAft>
            </a:pPr>
            <a:r>
              <a:rPr lang="en-US" kern="1200">
                <a:solidFill>
                  <a:schemeClr val="tx1">
                    <a:lumMod val="75000"/>
                    <a:lumOff val="25000"/>
                  </a:schemeClr>
                </a:solidFill>
                <a:latin typeface="+mn-lt"/>
                <a:ea typeface="+mn-ea"/>
                <a:cs typeface="+mn-cs"/>
              </a:rPr>
              <a:t>Created by AP Nov 2025 </a:t>
            </a:r>
          </a:p>
        </p:txBody>
      </p:sp>
    </p:spTree>
    <p:extLst>
      <p:ext uri="{BB962C8B-B14F-4D97-AF65-F5344CB8AC3E}">
        <p14:creationId xmlns:p14="http://schemas.microsoft.com/office/powerpoint/2010/main" val="3282890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81B7A-3E0C-821B-229D-7FD869043996}"/>
              </a:ext>
            </a:extLst>
          </p:cNvPr>
          <p:cNvSpPr>
            <a:spLocks noGrp="1"/>
          </p:cNvSpPr>
          <p:nvPr>
            <p:ph type="title"/>
          </p:nvPr>
        </p:nvSpPr>
        <p:spPr/>
        <p:txBody>
          <a:bodyPr/>
          <a:lstStyle/>
          <a:p>
            <a:r>
              <a:rPr lang="en-US"/>
              <a:t>Purchasing</a:t>
            </a:r>
          </a:p>
        </p:txBody>
      </p:sp>
      <p:sp>
        <p:nvSpPr>
          <p:cNvPr id="3" name="Text Placeholder 2">
            <a:extLst>
              <a:ext uri="{FF2B5EF4-FFF2-40B4-BE49-F238E27FC236}">
                <a16:creationId xmlns:a16="http://schemas.microsoft.com/office/drawing/2014/main" id="{30F3D343-F539-E9AB-160E-153BB7C9CB3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01AF25B5-7200-787C-12D2-3677E538A8C2}"/>
              </a:ext>
            </a:extLst>
          </p:cNvPr>
          <p:cNvSpPr>
            <a:spLocks noGrp="1"/>
          </p:cNvSpPr>
          <p:nvPr>
            <p:ph type="ftr" sz="quarter" idx="11"/>
          </p:nvPr>
        </p:nvSpPr>
        <p:spPr/>
        <p:txBody>
          <a:bodyPr/>
          <a:lstStyle/>
          <a:p>
            <a:r>
              <a:rPr lang="en-US"/>
              <a:t>Created by AP Nov 2025 </a:t>
            </a:r>
          </a:p>
        </p:txBody>
      </p:sp>
    </p:spTree>
    <p:extLst>
      <p:ext uri="{BB962C8B-B14F-4D97-AF65-F5344CB8AC3E}">
        <p14:creationId xmlns:p14="http://schemas.microsoft.com/office/powerpoint/2010/main" val="2129917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999FE9C-D8F9-4F9B-B95B-608C3EF6B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27" name="Rectangle 26">
            <a:extLst>
              <a:ext uri="{FF2B5EF4-FFF2-40B4-BE49-F238E27FC236}">
                <a16:creationId xmlns:a16="http://schemas.microsoft.com/office/drawing/2014/main" id="{565B2778-6678-45B6-9A79-C0910CFCA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816BDF6-C73B-6072-78AA-CB663CBFC9A0}"/>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en-US" sz="5400">
                <a:solidFill>
                  <a:schemeClr val="tx1">
                    <a:lumMod val="85000"/>
                    <a:lumOff val="15000"/>
                  </a:schemeClr>
                </a:solidFill>
              </a:rPr>
              <a:t>Located in AD 79</a:t>
            </a:r>
          </a:p>
        </p:txBody>
      </p:sp>
      <p:sp>
        <p:nvSpPr>
          <p:cNvPr id="4" name="Text Placeholder 3">
            <a:extLst>
              <a:ext uri="{FF2B5EF4-FFF2-40B4-BE49-F238E27FC236}">
                <a16:creationId xmlns:a16="http://schemas.microsoft.com/office/drawing/2014/main" id="{E17C6DA2-764C-99D8-7B83-A0D28ED2B820}"/>
              </a:ext>
            </a:extLst>
          </p:cNvPr>
          <p:cNvSpPr>
            <a:spLocks noGrp="1"/>
          </p:cNvSpPr>
          <p:nvPr>
            <p:ph type="body" sz="half" idx="2"/>
          </p:nvPr>
        </p:nvSpPr>
        <p:spPr>
          <a:xfrm>
            <a:off x="548420" y="2386584"/>
            <a:ext cx="6823057" cy="3648456"/>
          </a:xfrm>
        </p:spPr>
        <p:txBody>
          <a:bodyPr vert="horz" lIns="91440" tIns="45720" rIns="91440" bIns="45720" rtlCol="0" anchor="t">
            <a:noAutofit/>
          </a:bodyPr>
          <a:lstStyle/>
          <a:p>
            <a:pPr indent="-182880">
              <a:lnSpc>
                <a:spcPct val="100000"/>
              </a:lnSpc>
              <a:buFont typeface="Garamond" pitchFamily="18" charset="0"/>
              <a:buChar char="◦"/>
            </a:pPr>
            <a:r>
              <a:rPr lang="en-US" sz="1800" b="1">
                <a:solidFill>
                  <a:schemeClr val="tx1"/>
                </a:solidFill>
              </a:rPr>
              <a:t>Marisa Vasquez  </a:t>
            </a:r>
            <a:r>
              <a:rPr lang="en-US" sz="1800" b="1">
                <a:solidFill>
                  <a:srgbClr val="0070C0"/>
                </a:solidFill>
                <a:hlinkClick r:id="rId2">
                  <a:extLst>
                    <a:ext uri="{A12FA001-AC4F-418D-AE19-62706E023703}">
                      <ahyp:hlinkClr xmlns:ahyp="http://schemas.microsoft.com/office/drawing/2018/hyperlinkcolor" val="tx"/>
                    </a:ext>
                  </a:extLst>
                </a:hlinkClick>
              </a:rPr>
              <a:t>mfvasque@uiwtx.edu</a:t>
            </a:r>
            <a:r>
              <a:rPr lang="en-US" sz="1800" b="1">
                <a:solidFill>
                  <a:schemeClr val="tx1"/>
                </a:solidFill>
              </a:rPr>
              <a:t>  210-829-3999</a:t>
            </a:r>
          </a:p>
          <a:p>
            <a:pPr>
              <a:lnSpc>
                <a:spcPct val="100000"/>
              </a:lnSpc>
            </a:pPr>
            <a:endParaRPr lang="en-US" sz="1800" b="1">
              <a:solidFill>
                <a:schemeClr val="tx1"/>
              </a:solidFill>
            </a:endParaRPr>
          </a:p>
          <a:p>
            <a:pPr indent="-182880">
              <a:lnSpc>
                <a:spcPct val="100000"/>
              </a:lnSpc>
              <a:buFont typeface="Garamond" pitchFamily="18" charset="0"/>
              <a:buChar char="◦"/>
            </a:pPr>
            <a:r>
              <a:rPr lang="en-US" sz="1800" b="1">
                <a:solidFill>
                  <a:schemeClr val="tx1"/>
                </a:solidFill>
              </a:rPr>
              <a:t>Carmen Rivera   </a:t>
            </a:r>
            <a:r>
              <a:rPr lang="en-US" sz="1800" b="1">
                <a:solidFill>
                  <a:srgbClr val="0070C0"/>
                </a:solidFill>
                <a:hlinkClick r:id="rId3">
                  <a:extLst>
                    <a:ext uri="{A12FA001-AC4F-418D-AE19-62706E023703}">
                      <ahyp:hlinkClr xmlns:ahyp="http://schemas.microsoft.com/office/drawing/2018/hyperlinkcolor" val="tx"/>
                    </a:ext>
                  </a:extLst>
                </a:hlinkClick>
              </a:rPr>
              <a:t>rivera@uiwtx.edu</a:t>
            </a:r>
            <a:r>
              <a:rPr lang="en-US" sz="1800" b="1">
                <a:solidFill>
                  <a:srgbClr val="0070C0"/>
                </a:solidFill>
              </a:rPr>
              <a:t> </a:t>
            </a:r>
            <a:r>
              <a:rPr lang="en-US" sz="1800" b="1">
                <a:solidFill>
                  <a:schemeClr val="tx1"/>
                </a:solidFill>
              </a:rPr>
              <a:t>   210-805-5837</a:t>
            </a:r>
          </a:p>
          <a:p>
            <a:pPr>
              <a:lnSpc>
                <a:spcPct val="100000"/>
              </a:lnSpc>
            </a:pPr>
            <a:endParaRPr lang="en-US" sz="1800" b="1">
              <a:solidFill>
                <a:schemeClr val="tx1"/>
              </a:solidFill>
            </a:endParaRPr>
          </a:p>
          <a:p>
            <a:pPr indent="-182880">
              <a:lnSpc>
                <a:spcPct val="100000"/>
              </a:lnSpc>
              <a:buFont typeface="Garamond" pitchFamily="18" charset="0"/>
              <a:buChar char="◦"/>
            </a:pPr>
            <a:r>
              <a:rPr lang="en-US" sz="1800" b="1">
                <a:solidFill>
                  <a:schemeClr val="tx1"/>
                </a:solidFill>
              </a:rPr>
              <a:t>Jessica Cevallos  </a:t>
            </a:r>
            <a:r>
              <a:rPr lang="en-US" sz="1800" b="1">
                <a:solidFill>
                  <a:srgbClr val="0070C0"/>
                </a:solidFill>
              </a:rPr>
              <a:t> </a:t>
            </a:r>
            <a:r>
              <a:rPr lang="en-US" sz="1800" b="1">
                <a:solidFill>
                  <a:srgbClr val="0070C0"/>
                </a:solidFill>
                <a:hlinkClick r:id="rId4">
                  <a:extLst>
                    <a:ext uri="{A12FA001-AC4F-418D-AE19-62706E023703}">
                      <ahyp:hlinkClr xmlns:ahyp="http://schemas.microsoft.com/office/drawing/2018/hyperlinkcolor" val="tx"/>
                    </a:ext>
                  </a:extLst>
                </a:hlinkClick>
              </a:rPr>
              <a:t>jevarga1@uiwtx.edu</a:t>
            </a:r>
            <a:r>
              <a:rPr lang="en-US" sz="1800" b="1">
                <a:solidFill>
                  <a:schemeClr val="tx1"/>
                </a:solidFill>
              </a:rPr>
              <a:t>   210-805-1236</a:t>
            </a:r>
          </a:p>
          <a:p>
            <a:pPr>
              <a:lnSpc>
                <a:spcPct val="100000"/>
              </a:lnSpc>
            </a:pPr>
            <a:endParaRPr lang="en-US" sz="1800" b="1">
              <a:solidFill>
                <a:schemeClr val="tx1"/>
              </a:solidFill>
            </a:endParaRPr>
          </a:p>
          <a:p>
            <a:pPr indent="-182880">
              <a:lnSpc>
                <a:spcPct val="100000"/>
              </a:lnSpc>
              <a:buFont typeface="Garamond" pitchFamily="18" charset="0"/>
              <a:buChar char="◦"/>
            </a:pPr>
            <a:r>
              <a:rPr lang="en-US" sz="1800" b="1">
                <a:solidFill>
                  <a:schemeClr val="tx1"/>
                </a:solidFill>
              </a:rPr>
              <a:t>Lisa Bosquez    </a:t>
            </a:r>
            <a:r>
              <a:rPr lang="en-US" sz="1800" b="1">
                <a:solidFill>
                  <a:srgbClr val="0070C0"/>
                </a:solidFill>
                <a:hlinkClick r:id="rId5">
                  <a:extLst>
                    <a:ext uri="{A12FA001-AC4F-418D-AE19-62706E023703}">
                      <ahyp:hlinkClr xmlns:ahyp="http://schemas.microsoft.com/office/drawing/2018/hyperlinkcolor" val="tx"/>
                    </a:ext>
                  </a:extLst>
                </a:hlinkClick>
              </a:rPr>
              <a:t>lbosquez@uiwtx.edu</a:t>
            </a:r>
            <a:r>
              <a:rPr lang="en-US" sz="1800" b="1">
                <a:solidFill>
                  <a:srgbClr val="0070C0"/>
                </a:solidFill>
              </a:rPr>
              <a:t> </a:t>
            </a:r>
            <a:r>
              <a:rPr lang="en-US" sz="1800" b="1">
                <a:solidFill>
                  <a:schemeClr val="tx1"/>
                </a:solidFill>
              </a:rPr>
              <a:t>   210-805-5836</a:t>
            </a:r>
          </a:p>
        </p:txBody>
      </p:sp>
      <p:sp>
        <p:nvSpPr>
          <p:cNvPr id="5" name="Footer Placeholder 4">
            <a:extLst>
              <a:ext uri="{FF2B5EF4-FFF2-40B4-BE49-F238E27FC236}">
                <a16:creationId xmlns:a16="http://schemas.microsoft.com/office/drawing/2014/main" id="{DDE0FA90-674A-439C-D42C-AF32D846424F}"/>
              </a:ext>
            </a:extLst>
          </p:cNvPr>
          <p:cNvSpPr>
            <a:spLocks noGrp="1"/>
          </p:cNvSpPr>
          <p:nvPr>
            <p:ph type="ftr" sz="quarter" idx="11"/>
          </p:nvPr>
        </p:nvSpPr>
        <p:spPr>
          <a:xfrm>
            <a:off x="2896577" y="6215283"/>
            <a:ext cx="4754880" cy="255283"/>
          </a:xfrm>
        </p:spPr>
        <p:txBody>
          <a:bodyPr vert="horz" lIns="91440" tIns="45720" rIns="91440" bIns="45720" rtlCol="0" anchor="b">
            <a:normAutofit/>
          </a:bodyPr>
          <a:lstStyle/>
          <a:p>
            <a:pPr>
              <a:spcAft>
                <a:spcPts val="600"/>
              </a:spcAft>
            </a:pPr>
            <a:r>
              <a:rPr lang="en-US" kern="1200">
                <a:solidFill>
                  <a:schemeClr val="tx1">
                    <a:lumMod val="75000"/>
                    <a:lumOff val="25000"/>
                  </a:schemeClr>
                </a:solidFill>
                <a:latin typeface="+mn-lt"/>
                <a:ea typeface="+mn-ea"/>
                <a:cs typeface="+mn-cs"/>
              </a:rPr>
              <a:t>Created by AP Nov 2025 </a:t>
            </a:r>
          </a:p>
        </p:txBody>
      </p:sp>
      <p:sp useBgFill="1">
        <p:nvSpPr>
          <p:cNvPr id="29" name="Rectangle 28">
            <a:extLst>
              <a:ext uri="{FF2B5EF4-FFF2-40B4-BE49-F238E27FC236}">
                <a16:creationId xmlns:a16="http://schemas.microsoft.com/office/drawing/2014/main" id="{82C57F61-3F6E-4BE5-B964-003AA9B35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descr="A person holding a tablet with a purchase form&#10;&#10;AI-generated content may be incorrect.">
            <a:extLst>
              <a:ext uri="{FF2B5EF4-FFF2-40B4-BE49-F238E27FC236}">
                <a16:creationId xmlns:a16="http://schemas.microsoft.com/office/drawing/2014/main" id="{5CEE34D2-2730-A33D-82FF-50B14EBCA9C2}"/>
              </a:ext>
            </a:extLst>
          </p:cNvPr>
          <p:cNvPicPr>
            <a:picLocks noGrp="1" noChangeAspect="1"/>
          </p:cNvPicPr>
          <p:nvPr>
            <p:ph type="pic" idx="1"/>
          </p:nvPr>
        </p:nvPicPr>
        <p:blipFill>
          <a:blip r:embed="rId6"/>
          <a:srcRect t="1139" b="1139"/>
          <a:stretch/>
        </p:blipFill>
        <p:spPr>
          <a:xfrm>
            <a:off x="8319528" y="2188269"/>
            <a:ext cx="3318836" cy="2482652"/>
          </a:xfrm>
          <a:prstGeom prst="rect">
            <a:avLst/>
          </a:prstGeom>
          <a:solidFill>
            <a:srgbClr val="1CADE4">
              <a:lumMod val="60000"/>
              <a:lumOff val="40000"/>
            </a:srgbClr>
          </a:solidFill>
        </p:spPr>
      </p:pic>
    </p:spTree>
    <p:extLst>
      <p:ext uri="{BB962C8B-B14F-4D97-AF65-F5344CB8AC3E}">
        <p14:creationId xmlns:p14="http://schemas.microsoft.com/office/powerpoint/2010/main" val="4109647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4D0B-2B04-3592-2906-76C6B8BE1BB2}"/>
              </a:ext>
            </a:extLst>
          </p:cNvPr>
          <p:cNvSpPr>
            <a:spLocks noGrp="1"/>
          </p:cNvSpPr>
          <p:nvPr>
            <p:ph type="title"/>
          </p:nvPr>
        </p:nvSpPr>
        <p:spPr/>
        <p:txBody>
          <a:bodyPr/>
          <a:lstStyle/>
          <a:p>
            <a:r>
              <a:rPr lang="en-US"/>
              <a:t>Authorized Signatories</a:t>
            </a:r>
          </a:p>
        </p:txBody>
      </p:sp>
      <p:sp>
        <p:nvSpPr>
          <p:cNvPr id="3" name="Content Placeholder 2">
            <a:extLst>
              <a:ext uri="{FF2B5EF4-FFF2-40B4-BE49-F238E27FC236}">
                <a16:creationId xmlns:a16="http://schemas.microsoft.com/office/drawing/2014/main" id="{B40BA210-28AC-AD40-D2D8-4F86827B9158}"/>
              </a:ext>
            </a:extLst>
          </p:cNvPr>
          <p:cNvSpPr>
            <a:spLocks noGrp="1"/>
          </p:cNvSpPr>
          <p:nvPr>
            <p:ph idx="1"/>
          </p:nvPr>
        </p:nvSpPr>
        <p:spPr/>
        <p:txBody>
          <a:bodyPr vert="horz" lIns="91440" tIns="45720" rIns="91440" bIns="45720" rtlCol="0" anchor="t">
            <a:normAutofit/>
          </a:bodyPr>
          <a:lstStyle/>
          <a:p>
            <a:pPr>
              <a:buClr>
                <a:srgbClr val="262626"/>
              </a:buClr>
            </a:pPr>
            <a:r>
              <a:rPr lang="en-US"/>
              <a:t>As a reminder, any invoice, contract, bid, proposal, agreement or other document that includes legal terms and conditions must go through the contract review process and submitted through the contract review portal. If you are not sure whether a document should go through the portal, please reach out to Ashley Wysong, administrative assistant in the Office of General Counsel, at </a:t>
            </a:r>
            <a:r>
              <a:rPr lang="en-US">
                <a:hlinkClick r:id="rId2"/>
              </a:rPr>
              <a:t>contractadmin@uiwtx.edu</a:t>
            </a:r>
            <a:r>
              <a:rPr lang="en-US"/>
              <a:t>. </a:t>
            </a:r>
          </a:p>
          <a:p>
            <a:pPr>
              <a:buClr>
                <a:srgbClr val="262626"/>
              </a:buClr>
            </a:pPr>
            <a:r>
              <a:rPr lang="en-US"/>
              <a:t>Divisional Vice Presidents can sign operational contracts UNDER $50,000, AFTER proper review in the Contract Review Portal. </a:t>
            </a:r>
          </a:p>
          <a:p>
            <a:pPr lvl="1">
              <a:buClr>
                <a:srgbClr val="262626"/>
              </a:buClr>
              <a:buFont typeface="Courier New" pitchFamily="18" charset="0"/>
              <a:buChar char="o"/>
            </a:pPr>
            <a:r>
              <a:rPr lang="en-US"/>
              <a:t>You need to obtain vendor's signature. </a:t>
            </a:r>
          </a:p>
          <a:p>
            <a:pPr lvl="1">
              <a:buClr>
                <a:srgbClr val="262626"/>
              </a:buClr>
              <a:buFont typeface="Courier New" pitchFamily="18" charset="0"/>
              <a:buChar char="o"/>
            </a:pPr>
            <a:r>
              <a:rPr lang="en-US"/>
              <a:t>Once signed, by vendor, you can send to </a:t>
            </a:r>
            <a:r>
              <a:rPr lang="en-US">
                <a:hlinkClick r:id="rId2"/>
              </a:rPr>
              <a:t>contractadmin@uiwtx.edu</a:t>
            </a:r>
            <a:r>
              <a:rPr lang="en-US"/>
              <a:t> to request signature from the appropriate VP.</a:t>
            </a:r>
          </a:p>
        </p:txBody>
      </p:sp>
      <p:sp>
        <p:nvSpPr>
          <p:cNvPr id="4" name="Footer Placeholder 3">
            <a:extLst>
              <a:ext uri="{FF2B5EF4-FFF2-40B4-BE49-F238E27FC236}">
                <a16:creationId xmlns:a16="http://schemas.microsoft.com/office/drawing/2014/main" id="{80F60BBD-7721-A7E8-2220-3AB217C6139B}"/>
              </a:ext>
            </a:extLst>
          </p:cNvPr>
          <p:cNvSpPr>
            <a:spLocks noGrp="1"/>
          </p:cNvSpPr>
          <p:nvPr>
            <p:ph type="ftr" sz="quarter" idx="11"/>
          </p:nvPr>
        </p:nvSpPr>
        <p:spPr/>
        <p:txBody>
          <a:bodyPr/>
          <a:lstStyle/>
          <a:p>
            <a:r>
              <a:rPr lang="en-US"/>
              <a:t>Created by AP Nov 2025 </a:t>
            </a:r>
          </a:p>
        </p:txBody>
      </p:sp>
    </p:spTree>
    <p:extLst>
      <p:ext uri="{BB962C8B-B14F-4D97-AF65-F5344CB8AC3E}">
        <p14:creationId xmlns:p14="http://schemas.microsoft.com/office/powerpoint/2010/main" val="3484984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A9FB-1747-E420-2CB2-670BE244AED4}"/>
              </a:ext>
            </a:extLst>
          </p:cNvPr>
          <p:cNvSpPr>
            <a:spLocks noGrp="1"/>
          </p:cNvSpPr>
          <p:nvPr>
            <p:ph type="title"/>
          </p:nvPr>
        </p:nvSpPr>
        <p:spPr/>
        <p:txBody>
          <a:bodyPr/>
          <a:lstStyle/>
          <a:p>
            <a:r>
              <a:rPr lang="en-US"/>
              <a:t>PO Rider</a:t>
            </a:r>
          </a:p>
        </p:txBody>
      </p:sp>
      <p:sp>
        <p:nvSpPr>
          <p:cNvPr id="3" name="Content Placeholder 2">
            <a:extLst>
              <a:ext uri="{FF2B5EF4-FFF2-40B4-BE49-F238E27FC236}">
                <a16:creationId xmlns:a16="http://schemas.microsoft.com/office/drawing/2014/main" id="{B9E7C816-F302-1B8C-836D-1692DDB9BF3F}"/>
              </a:ext>
            </a:extLst>
          </p:cNvPr>
          <p:cNvSpPr>
            <a:spLocks noGrp="1"/>
          </p:cNvSpPr>
          <p:nvPr>
            <p:ph idx="1"/>
          </p:nvPr>
        </p:nvSpPr>
        <p:spPr/>
        <p:txBody>
          <a:bodyPr vert="horz" lIns="91440" tIns="45720" rIns="91440" bIns="45720" rtlCol="0" anchor="t">
            <a:normAutofit/>
          </a:bodyPr>
          <a:lstStyle/>
          <a:p>
            <a:r>
              <a:rPr lang="en-US">
                <a:solidFill>
                  <a:srgbClr val="000000"/>
                </a:solidFill>
                <a:latin typeface="Century Gothic"/>
                <a:cs typeface="Arial"/>
              </a:rPr>
              <a:t>The</a:t>
            </a:r>
            <a:r>
              <a:rPr lang="en-US"/>
              <a:t> Purchase Order (PO) Rider has been updated and expanded to cover a broader scope of purchases. As a result, certain purchases no longer require an additional contract. </a:t>
            </a:r>
          </a:p>
          <a:p>
            <a:pPr>
              <a:buClr>
                <a:srgbClr val="262626"/>
              </a:buClr>
            </a:pPr>
            <a:r>
              <a:rPr lang="en-US"/>
              <a:t>For purchases </a:t>
            </a:r>
            <a:r>
              <a:rPr lang="en-US" u="sng"/>
              <a:t>over $1,000</a:t>
            </a:r>
            <a:r>
              <a:rPr lang="en-US"/>
              <a:t> that do not include legal terms and conditions, you should initiate the purchase order process in accordance with </a:t>
            </a:r>
            <a:r>
              <a:rPr lang="en-US">
                <a:hlinkClick r:id="rId2">
                  <a:extLst>
                    <a:ext uri="{A12FA001-AC4F-418D-AE19-62706E023703}">
                      <ahyp:hlinkClr xmlns:ahyp="http://schemas.microsoft.com/office/drawing/2018/hyperlinkcolor" val="tx"/>
                    </a:ext>
                  </a:extLst>
                </a:hlinkClick>
              </a:rPr>
              <a:t>UIW’s Financial Policies</a:t>
            </a:r>
            <a:r>
              <a:rPr lang="en-US"/>
              <a:t>.</a:t>
            </a:r>
          </a:p>
          <a:p>
            <a:pPr>
              <a:buClr>
                <a:srgbClr val="262626"/>
              </a:buClr>
            </a:pPr>
            <a:r>
              <a:rPr lang="en-US"/>
              <a:t>For purchases </a:t>
            </a:r>
            <a:r>
              <a:rPr lang="en-US" u="sng"/>
              <a:t>under $1,000</a:t>
            </a:r>
            <a:r>
              <a:rPr lang="en-US"/>
              <a:t>, authorized users may use a department’s p-card.            </a:t>
            </a:r>
            <a:r>
              <a:rPr lang="en-US" sz="1600" i="1"/>
              <a:t>See P-Card guidelines for further guidance. </a:t>
            </a:r>
          </a:p>
          <a:p>
            <a:pPr>
              <a:buClr>
                <a:srgbClr val="262626"/>
              </a:buClr>
            </a:pPr>
            <a:r>
              <a:rPr lang="en-US"/>
              <a:t>When providing your vendors the PDF copy of the PO, you should also include a copy of the PO Rider.  </a:t>
            </a:r>
          </a:p>
          <a:p>
            <a:pPr>
              <a:buClr>
                <a:srgbClr val="262626"/>
              </a:buClr>
            </a:pPr>
            <a:endParaRPr lang="en-US"/>
          </a:p>
        </p:txBody>
      </p:sp>
      <p:sp>
        <p:nvSpPr>
          <p:cNvPr id="4" name="Footer Placeholder 3">
            <a:extLst>
              <a:ext uri="{FF2B5EF4-FFF2-40B4-BE49-F238E27FC236}">
                <a16:creationId xmlns:a16="http://schemas.microsoft.com/office/drawing/2014/main" id="{75B45D3C-4D75-54EB-7932-15B69825E92B}"/>
              </a:ext>
            </a:extLst>
          </p:cNvPr>
          <p:cNvSpPr>
            <a:spLocks noGrp="1"/>
          </p:cNvSpPr>
          <p:nvPr>
            <p:ph type="ftr" sz="quarter" idx="11"/>
          </p:nvPr>
        </p:nvSpPr>
        <p:spPr/>
        <p:txBody>
          <a:bodyPr/>
          <a:lstStyle/>
          <a:p>
            <a:r>
              <a:rPr lang="en-US"/>
              <a:t>Created by AP Nov 2025 </a:t>
            </a:r>
          </a:p>
        </p:txBody>
      </p:sp>
    </p:spTree>
    <p:extLst>
      <p:ext uri="{BB962C8B-B14F-4D97-AF65-F5344CB8AC3E}">
        <p14:creationId xmlns:p14="http://schemas.microsoft.com/office/powerpoint/2010/main" val="1491040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6408F-256B-8760-28DB-691B652A719F}"/>
              </a:ext>
            </a:extLst>
          </p:cNvPr>
          <p:cNvSpPr>
            <a:spLocks noGrp="1"/>
          </p:cNvSpPr>
          <p:nvPr>
            <p:ph type="title"/>
          </p:nvPr>
        </p:nvSpPr>
        <p:spPr/>
        <p:txBody>
          <a:bodyPr/>
          <a:lstStyle/>
          <a:p>
            <a:r>
              <a:rPr lang="en-US"/>
              <a:t>Sole Source &amp; Preferred Vendor</a:t>
            </a:r>
          </a:p>
        </p:txBody>
      </p:sp>
      <p:sp>
        <p:nvSpPr>
          <p:cNvPr id="3" name="Content Placeholder 2">
            <a:extLst>
              <a:ext uri="{FF2B5EF4-FFF2-40B4-BE49-F238E27FC236}">
                <a16:creationId xmlns:a16="http://schemas.microsoft.com/office/drawing/2014/main" id="{B0BDB4FF-8DC7-6F86-3DC0-3EAEC53EAB06}"/>
              </a:ext>
            </a:extLst>
          </p:cNvPr>
          <p:cNvSpPr>
            <a:spLocks noGrp="1"/>
          </p:cNvSpPr>
          <p:nvPr>
            <p:ph idx="1"/>
          </p:nvPr>
        </p:nvSpPr>
        <p:spPr/>
        <p:txBody>
          <a:bodyPr vert="horz" lIns="91440" tIns="45720" rIns="91440" bIns="45720" rtlCol="0" anchor="t">
            <a:normAutofit/>
          </a:bodyPr>
          <a:lstStyle/>
          <a:p>
            <a:r>
              <a:rPr lang="en-US">
                <a:ea typeface="+mn-lt"/>
                <a:cs typeface="+mn-lt"/>
              </a:rPr>
              <a:t>A minimum of three bids must be solicited for goods and services purchased in the amount of $25,000 or more. </a:t>
            </a:r>
            <a:endParaRPr lang="en-US"/>
          </a:p>
          <a:p>
            <a:pPr>
              <a:buClr>
                <a:srgbClr val="262626"/>
              </a:buClr>
            </a:pPr>
            <a:r>
              <a:rPr lang="en-US"/>
              <a:t>Sole Source Vendor </a:t>
            </a:r>
          </a:p>
          <a:p>
            <a:pPr lvl="1">
              <a:buClr>
                <a:srgbClr val="262626"/>
              </a:buClr>
              <a:buFont typeface="Courier New" pitchFamily="18" charset="0"/>
              <a:buChar char="o"/>
            </a:pPr>
            <a:r>
              <a:rPr lang="en-US"/>
              <a:t>When a vendor restricts the University to a single vendor or brand.</a:t>
            </a:r>
          </a:p>
          <a:p>
            <a:pPr>
              <a:buClr>
                <a:srgbClr val="262626"/>
              </a:buClr>
            </a:pPr>
            <a:r>
              <a:rPr lang="en-US"/>
              <a:t>Preferred Vendor </a:t>
            </a:r>
          </a:p>
          <a:p>
            <a:pPr lvl="1">
              <a:buClr>
                <a:srgbClr val="262626"/>
              </a:buClr>
              <a:buFont typeface="Courier New" pitchFamily="18" charset="0"/>
              <a:buChar char="o"/>
            </a:pPr>
            <a:r>
              <a:rPr lang="en-US"/>
              <a:t>Vendors must be assessed to confirm they provide fair and economical pricing on the goods and services they provide. </a:t>
            </a:r>
          </a:p>
          <a:p>
            <a:pPr>
              <a:buClr>
                <a:srgbClr val="262626"/>
              </a:buClr>
            </a:pPr>
            <a:r>
              <a:rPr lang="en-US"/>
              <a:t>Sole Source/Preferred Vendor Justification Form can be found on the Purchasing webpage. </a:t>
            </a:r>
          </a:p>
          <a:p>
            <a:pPr lvl="1">
              <a:buClr>
                <a:srgbClr val="262626"/>
              </a:buClr>
              <a:buFont typeface="Courier New" pitchFamily="18" charset="0"/>
              <a:buChar char="o"/>
            </a:pPr>
            <a:r>
              <a:rPr lang="en-US"/>
              <a:t>Form should be approved prior to submitting a purchase requisition.</a:t>
            </a:r>
          </a:p>
          <a:p>
            <a:pPr lvl="1">
              <a:buClr>
                <a:srgbClr val="262626"/>
              </a:buClr>
              <a:buFont typeface="Courier New" pitchFamily="18" charset="0"/>
              <a:buChar char="o"/>
            </a:pPr>
            <a:r>
              <a:rPr lang="en-US"/>
              <a:t>Must be approved by Director of Procurement &amp; Other Support Services.</a:t>
            </a:r>
          </a:p>
        </p:txBody>
      </p:sp>
      <p:sp>
        <p:nvSpPr>
          <p:cNvPr id="4" name="Footer Placeholder 3">
            <a:extLst>
              <a:ext uri="{FF2B5EF4-FFF2-40B4-BE49-F238E27FC236}">
                <a16:creationId xmlns:a16="http://schemas.microsoft.com/office/drawing/2014/main" id="{6E13B253-DD73-8D13-C8E4-BEB71FF53360}"/>
              </a:ext>
            </a:extLst>
          </p:cNvPr>
          <p:cNvSpPr>
            <a:spLocks noGrp="1"/>
          </p:cNvSpPr>
          <p:nvPr>
            <p:ph type="ftr" sz="quarter" idx="11"/>
          </p:nvPr>
        </p:nvSpPr>
        <p:spPr/>
        <p:txBody>
          <a:bodyPr/>
          <a:lstStyle/>
          <a:p>
            <a:r>
              <a:rPr lang="en-US"/>
              <a:t>Created by AP Nov 2025 </a:t>
            </a:r>
          </a:p>
        </p:txBody>
      </p:sp>
    </p:spTree>
    <p:extLst>
      <p:ext uri="{BB962C8B-B14F-4D97-AF65-F5344CB8AC3E}">
        <p14:creationId xmlns:p14="http://schemas.microsoft.com/office/powerpoint/2010/main" val="978401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5228-DF54-5879-9830-257DE077786A}"/>
              </a:ext>
            </a:extLst>
          </p:cNvPr>
          <p:cNvSpPr>
            <a:spLocks noGrp="1"/>
          </p:cNvSpPr>
          <p:nvPr>
            <p:ph type="title"/>
          </p:nvPr>
        </p:nvSpPr>
        <p:spPr/>
        <p:txBody>
          <a:bodyPr>
            <a:normAutofit/>
          </a:bodyPr>
          <a:lstStyle/>
          <a:p>
            <a:r>
              <a:rPr lang="en-US"/>
              <a:t>Debarment &amp; Suspension</a:t>
            </a:r>
          </a:p>
        </p:txBody>
      </p:sp>
      <p:sp>
        <p:nvSpPr>
          <p:cNvPr id="4" name="Footer Placeholder 3">
            <a:extLst>
              <a:ext uri="{FF2B5EF4-FFF2-40B4-BE49-F238E27FC236}">
                <a16:creationId xmlns:a16="http://schemas.microsoft.com/office/drawing/2014/main" id="{EC796586-54A6-D2DC-86A3-9C8D5CDBF744}"/>
              </a:ext>
            </a:extLst>
          </p:cNvPr>
          <p:cNvSpPr>
            <a:spLocks noGrp="1"/>
          </p:cNvSpPr>
          <p:nvPr>
            <p:ph type="ftr" sz="quarter" idx="11"/>
          </p:nvPr>
        </p:nvSpPr>
        <p:spPr/>
        <p:txBody>
          <a:bodyPr/>
          <a:lstStyle/>
          <a:p>
            <a:r>
              <a:rPr lang="en-US"/>
              <a:t>Created by AP Nov 2025 </a:t>
            </a:r>
          </a:p>
        </p:txBody>
      </p:sp>
      <p:sp>
        <p:nvSpPr>
          <p:cNvPr id="5" name="TextBox 4">
            <a:extLst>
              <a:ext uri="{FF2B5EF4-FFF2-40B4-BE49-F238E27FC236}">
                <a16:creationId xmlns:a16="http://schemas.microsoft.com/office/drawing/2014/main" id="{D79E7444-90BF-D4D5-615E-40AA43825979}"/>
              </a:ext>
            </a:extLst>
          </p:cNvPr>
          <p:cNvSpPr txBox="1"/>
          <p:nvPr/>
        </p:nvSpPr>
        <p:spPr>
          <a:xfrm>
            <a:off x="1429555" y="2835430"/>
            <a:ext cx="9136845" cy="2739211"/>
          </a:xfrm>
          <a:prstGeom prst="rect">
            <a:avLst/>
          </a:prstGeom>
          <a:noFill/>
        </p:spPr>
        <p:txBody>
          <a:bodyPr wrap="square" rtlCol="0">
            <a:spAutoFit/>
          </a:bodyPr>
          <a:lstStyle/>
          <a:p>
            <a:r>
              <a:rPr lang="en-US" sz="1400"/>
              <a:t>“IN PROVIDING THE GOODS AND/OR SERVICES BEING PURCHASED, THE VENDOR IDENTIFIED IN THIS</a:t>
            </a:r>
          </a:p>
          <a:p>
            <a:r>
              <a:rPr lang="en-US" sz="1400"/>
              <a:t>PURCHASE ORDER ACKNOWLEDGES AND CERTIFIES THAT VENDOR, ITS PRINCIPALS, EMPLOYEES AND </a:t>
            </a:r>
          </a:p>
          <a:p>
            <a:r>
              <a:rPr lang="en-US" sz="1400"/>
              <a:t>AGENTS ARE NOT PRESENTLY DISBARRED, SUSPENDED, PROPOSED FOR DEBARMENT, DECLARED </a:t>
            </a:r>
          </a:p>
          <a:p>
            <a:r>
              <a:rPr lang="en-US" sz="1400"/>
              <a:t>INELIGIBLE, OR VOLUNTARILY EXCLUDED FROM PARTICIPATION IN THIS TRANSACTION BY ANY FEDERAL</a:t>
            </a:r>
          </a:p>
          <a:p>
            <a:r>
              <a:rPr lang="en-US" sz="1400"/>
              <a:t>DEPARTMENT OR AGENCY, AND ARE NOT LISTED ON THE GOVERNMENT-WIDE EXCLUSIONS IN THE </a:t>
            </a:r>
          </a:p>
          <a:p>
            <a:r>
              <a:rPr lang="en-US" sz="1400"/>
              <a:t>SYSTEM FOR AWARD MANAGEMENT (SAM). VENDOR SHALL IMMEDIATELY NOTIFY THE BUYER IN WRITING</a:t>
            </a:r>
          </a:p>
          <a:p>
            <a:r>
              <a:rPr lang="en-US" sz="1400"/>
              <a:t>IF THIS CERTIFICATION IS NO LONGER ACCURATE. VENDOR FURTHER ACKNOWLEDGES THAT IT MAY NOT</a:t>
            </a:r>
          </a:p>
          <a:p>
            <a:r>
              <a:rPr lang="en-US" sz="1400"/>
              <a:t>ENGAGE IN ANY PERMITTED LOWER-TIER VENDOR WHO IS DEBARRED, SUSPENDED, PROPOSED</a:t>
            </a:r>
          </a:p>
          <a:p>
            <a:r>
              <a:rPr lang="en-US" sz="1400"/>
              <a:t>FOR DEBARMENT, DECLARED INELIGIBLE OR VOLUNTARILY EXCLUDED BY ANY FEDERAL DEPARTMENT</a:t>
            </a:r>
          </a:p>
          <a:p>
            <a:r>
              <a:rPr lang="en-US" sz="1400"/>
              <a:t>OR AGENCY, AND WARRANTS THAT IT WILL INCLUDE THIS CERTIFICATION IN ANY TRANSACTION </a:t>
            </a:r>
          </a:p>
          <a:p>
            <a:r>
              <a:rPr lang="en-US" sz="1400"/>
              <a:t>AGREEMENT WITH ANY LOWER-TIER VENDOR OR SUBCONTRACTOR.”</a:t>
            </a:r>
          </a:p>
          <a:p>
            <a:endParaRPr lang="en-US"/>
          </a:p>
        </p:txBody>
      </p:sp>
      <p:sp>
        <p:nvSpPr>
          <p:cNvPr id="8" name="TextBox 7">
            <a:extLst>
              <a:ext uri="{FF2B5EF4-FFF2-40B4-BE49-F238E27FC236}">
                <a16:creationId xmlns:a16="http://schemas.microsoft.com/office/drawing/2014/main" id="{B75E7019-1647-7E9E-C5AE-4F22C271AB44}"/>
              </a:ext>
            </a:extLst>
          </p:cNvPr>
          <p:cNvSpPr txBox="1"/>
          <p:nvPr/>
        </p:nvSpPr>
        <p:spPr>
          <a:xfrm>
            <a:off x="787400" y="1962150"/>
            <a:ext cx="10713189" cy="923330"/>
          </a:xfrm>
          <a:prstGeom prst="rect">
            <a:avLst/>
          </a:prstGeom>
          <a:noFill/>
        </p:spPr>
        <p:txBody>
          <a:bodyPr wrap="none" rtlCol="0">
            <a:spAutoFit/>
          </a:bodyPr>
          <a:lstStyle/>
          <a:p>
            <a:r>
              <a:rPr lang="en-US"/>
              <a:t>New language added to each PO adding responsibility of Federal and State requirements on</a:t>
            </a:r>
          </a:p>
          <a:p>
            <a:r>
              <a:rPr lang="en-US"/>
              <a:t>Grant Funded transactions.</a:t>
            </a:r>
          </a:p>
          <a:p>
            <a:endParaRPr lang="en-US"/>
          </a:p>
        </p:txBody>
      </p:sp>
    </p:spTree>
    <p:extLst>
      <p:ext uri="{BB962C8B-B14F-4D97-AF65-F5344CB8AC3E}">
        <p14:creationId xmlns:p14="http://schemas.microsoft.com/office/powerpoint/2010/main" val="788580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0230F-5618-143E-83E6-458F9E1A203F}"/>
              </a:ext>
            </a:extLst>
          </p:cNvPr>
          <p:cNvSpPr>
            <a:spLocks noGrp="1"/>
          </p:cNvSpPr>
          <p:nvPr>
            <p:ph type="ctrTitle"/>
          </p:nvPr>
        </p:nvSpPr>
        <p:spPr/>
        <p:txBody>
          <a:bodyPr/>
          <a:lstStyle/>
          <a:p>
            <a:r>
              <a:rPr lang="en-US"/>
              <a:t>Questions?</a:t>
            </a:r>
          </a:p>
        </p:txBody>
      </p:sp>
      <p:sp>
        <p:nvSpPr>
          <p:cNvPr id="3" name="Subtitle 2">
            <a:extLst>
              <a:ext uri="{FF2B5EF4-FFF2-40B4-BE49-F238E27FC236}">
                <a16:creationId xmlns:a16="http://schemas.microsoft.com/office/drawing/2014/main" id="{F2B5D3FD-8644-9D54-3342-A48EE5F388E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04550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9C6F-0679-92CF-AAB6-6C4CFC5247E0}"/>
              </a:ext>
            </a:extLst>
          </p:cNvPr>
          <p:cNvSpPr>
            <a:spLocks noGrp="1"/>
          </p:cNvSpPr>
          <p:nvPr>
            <p:ph type="ctrTitle"/>
          </p:nvPr>
        </p:nvSpPr>
        <p:spPr/>
        <p:txBody>
          <a:bodyPr/>
          <a:lstStyle/>
          <a:p>
            <a:r>
              <a:rPr lang="en-US"/>
              <a:t>The Life of an Invoice</a:t>
            </a:r>
          </a:p>
        </p:txBody>
      </p:sp>
      <p:sp>
        <p:nvSpPr>
          <p:cNvPr id="3" name="Subtitle 2">
            <a:extLst>
              <a:ext uri="{FF2B5EF4-FFF2-40B4-BE49-F238E27FC236}">
                <a16:creationId xmlns:a16="http://schemas.microsoft.com/office/drawing/2014/main" id="{17F321AF-334B-7F11-737C-44128931665C}"/>
              </a:ext>
            </a:extLst>
          </p:cNvPr>
          <p:cNvSpPr>
            <a:spLocks noGrp="1"/>
          </p:cNvSpPr>
          <p:nvPr>
            <p:ph type="subTitle" idx="1"/>
          </p:nvPr>
        </p:nvSpPr>
        <p:spPr/>
        <p:txBody>
          <a:bodyPr/>
          <a:lstStyle/>
          <a:p>
            <a:r>
              <a:rPr lang="en-US"/>
              <a:t>Accounts Payable</a:t>
            </a:r>
          </a:p>
        </p:txBody>
      </p:sp>
    </p:spTree>
    <p:extLst>
      <p:ext uri="{BB962C8B-B14F-4D97-AF65-F5344CB8AC3E}">
        <p14:creationId xmlns:p14="http://schemas.microsoft.com/office/powerpoint/2010/main" val="63339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32F73EB-B46F-4F77-B3DC-7C374906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ADDB10B3-CF45-4294-8994-0E8AD1FC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1" name="Rectangle 20">
            <a:extLst>
              <a:ext uri="{FF2B5EF4-FFF2-40B4-BE49-F238E27FC236}">
                <a16:creationId xmlns:a16="http://schemas.microsoft.com/office/drawing/2014/main" id="{5145417F-1D1B-48A7-B4DA-BAD73B02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3" name="Rectangle 22">
            <a:extLst>
              <a:ext uri="{FF2B5EF4-FFF2-40B4-BE49-F238E27FC236}">
                <a16:creationId xmlns:a16="http://schemas.microsoft.com/office/drawing/2014/main" id="{13CF9D9F-1672-4D0C-934E-CD9EE1BE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25" name="Group 24">
            <a:extLst>
              <a:ext uri="{FF2B5EF4-FFF2-40B4-BE49-F238E27FC236}">
                <a16:creationId xmlns:a16="http://schemas.microsoft.com/office/drawing/2014/main" id="{1558C702-CA14-4264-B8FC-A5120F75DE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6" name="Straight Connector 25">
              <a:extLst>
                <a:ext uri="{FF2B5EF4-FFF2-40B4-BE49-F238E27FC236}">
                  <a16:creationId xmlns:a16="http://schemas.microsoft.com/office/drawing/2014/main" id="{6621A72C-7343-4A22-8700-696C5860A2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B44A4DC-7861-4DCC-9931-5A075855D6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16C316F-BFB5-424F-A951-E962A3B74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6" name="Rectangle 35">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txBody>
          <a:bodyPr/>
          <a:lstStyle/>
          <a:p>
            <a:endParaRPr lang="en-US"/>
          </a:p>
        </p:txBody>
      </p:sp>
      <p:cxnSp>
        <p:nvCxnSpPr>
          <p:cNvPr id="38" name="Straight Connector 37">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DDA64DE-1BAA-54AC-20FF-2870CD4896C2}"/>
              </a:ext>
            </a:extLst>
          </p:cNvPr>
          <p:cNvPicPr>
            <a:picLocks noChangeAspect="1"/>
          </p:cNvPicPr>
          <p:nvPr/>
        </p:nvPicPr>
        <p:blipFill>
          <a:blip r:embed="rId4"/>
          <a:stretch>
            <a:fillRect/>
          </a:stretch>
        </p:blipFill>
        <p:spPr>
          <a:xfrm>
            <a:off x="797051" y="777240"/>
            <a:ext cx="3995262" cy="5303519"/>
          </a:xfrm>
          <a:prstGeom prst="rect">
            <a:avLst/>
          </a:prstGeom>
        </p:spPr>
      </p:pic>
      <p:graphicFrame>
        <p:nvGraphicFramePr>
          <p:cNvPr id="14" name="Diagram 13">
            <a:extLst>
              <a:ext uri="{FF2B5EF4-FFF2-40B4-BE49-F238E27FC236}">
                <a16:creationId xmlns:a16="http://schemas.microsoft.com/office/drawing/2014/main" id="{FCCA4865-D304-2839-DE53-FAA1EC88A37F}"/>
              </a:ext>
            </a:extLst>
          </p:cNvPr>
          <p:cNvGraphicFramePr/>
          <p:nvPr>
            <p:extLst>
              <p:ext uri="{D42A27DB-BD31-4B8C-83A1-F6EECF244321}">
                <p14:modId xmlns:p14="http://schemas.microsoft.com/office/powerpoint/2010/main" val="794388228"/>
              </p:ext>
            </p:extLst>
          </p:nvPr>
        </p:nvGraphicFramePr>
        <p:xfrm>
          <a:off x="4792313" y="777240"/>
          <a:ext cx="6602634" cy="5303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descr="A group of people posing for a picture">
            <a:extLst>
              <a:ext uri="{FF2B5EF4-FFF2-40B4-BE49-F238E27FC236}">
                <a16:creationId xmlns:a16="http://schemas.microsoft.com/office/drawing/2014/main" id="{A369A8AC-7BF6-5F2D-C798-A09B2C5EE5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512526" y="1600351"/>
            <a:ext cx="6501862" cy="3657297"/>
          </a:xfrm>
          <a:prstGeom prst="rect">
            <a:avLst/>
          </a:prstGeom>
        </p:spPr>
      </p:pic>
      <p:sp>
        <p:nvSpPr>
          <p:cNvPr id="52" name="Footer Placeholder 51">
            <a:extLst>
              <a:ext uri="{FF2B5EF4-FFF2-40B4-BE49-F238E27FC236}">
                <a16:creationId xmlns:a16="http://schemas.microsoft.com/office/drawing/2014/main" id="{28BDEEF3-D262-84A4-3477-1BF8E3A239FE}"/>
              </a:ext>
            </a:extLst>
          </p:cNvPr>
          <p:cNvSpPr>
            <a:spLocks noGrp="1"/>
          </p:cNvSpPr>
          <p:nvPr>
            <p:ph type="ftr" sz="quarter" idx="11"/>
          </p:nvPr>
        </p:nvSpPr>
        <p:spPr>
          <a:xfrm>
            <a:off x="8588433" y="6529345"/>
            <a:ext cx="5212080" cy="274320"/>
          </a:xfrm>
        </p:spPr>
        <p:txBody>
          <a:bodyPr/>
          <a:lstStyle/>
          <a:p>
            <a:r>
              <a:rPr lang="en-US"/>
              <a:t>Created by AP Nov 2025 </a:t>
            </a:r>
          </a:p>
        </p:txBody>
      </p:sp>
    </p:spTree>
    <p:extLst>
      <p:ext uri="{BB962C8B-B14F-4D97-AF65-F5344CB8AC3E}">
        <p14:creationId xmlns:p14="http://schemas.microsoft.com/office/powerpoint/2010/main" val="71094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txBody>
          <a:bodyPr/>
          <a:lstStyle/>
          <a:p>
            <a:endParaRPr lang="en-US"/>
          </a:p>
        </p:txBody>
      </p:sp>
      <p:sp>
        <p:nvSpPr>
          <p:cNvPr id="12" name="Rectangle 11">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3">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A085965-C5F7-D0CE-9CD3-18EF6CA1E29F}"/>
              </a:ext>
            </a:extLst>
          </p:cNvPr>
          <p:cNvSpPr>
            <a:spLocks noGrp="1"/>
          </p:cNvSpPr>
          <p:nvPr>
            <p:ph type="title"/>
          </p:nvPr>
        </p:nvSpPr>
        <p:spPr>
          <a:xfrm>
            <a:off x="7619799" y="122285"/>
            <a:ext cx="4487055" cy="1725565"/>
          </a:xfrm>
        </p:spPr>
        <p:txBody>
          <a:bodyPr>
            <a:normAutofit/>
          </a:bodyPr>
          <a:lstStyle/>
          <a:p>
            <a:r>
              <a:rPr lang="en-US" sz="4000">
                <a:solidFill>
                  <a:srgbClr val="FFFFFF"/>
                </a:solidFill>
              </a:rPr>
              <a:t>Receiving an Invoice</a:t>
            </a:r>
          </a:p>
        </p:txBody>
      </p:sp>
      <p:sp>
        <p:nvSpPr>
          <p:cNvPr id="7" name="TextBox 6">
            <a:extLst>
              <a:ext uri="{FF2B5EF4-FFF2-40B4-BE49-F238E27FC236}">
                <a16:creationId xmlns:a16="http://schemas.microsoft.com/office/drawing/2014/main" id="{FFBDCD68-4FCD-691B-CA97-3A2A0CE391E2}"/>
              </a:ext>
            </a:extLst>
          </p:cNvPr>
          <p:cNvSpPr txBox="1"/>
          <p:nvPr/>
        </p:nvSpPr>
        <p:spPr>
          <a:xfrm>
            <a:off x="7577047" y="1530196"/>
            <a:ext cx="4487054" cy="5078313"/>
          </a:xfrm>
          <a:prstGeom prst="rect">
            <a:avLst/>
          </a:prstGeom>
          <a:noFill/>
        </p:spPr>
        <p:txBody>
          <a:bodyPr wrap="square" rtlCol="0">
            <a:spAutoFit/>
          </a:bodyPr>
          <a:lstStyle/>
          <a:p>
            <a:pPr marL="285750" indent="-285750">
              <a:buFont typeface="Arial" panose="020B0604020202020204" pitchFamily="34" charset="0"/>
              <a:buChar char="•"/>
            </a:pPr>
            <a:r>
              <a:rPr lang="en-US"/>
              <a:t>Rarely get physical mail </a:t>
            </a:r>
          </a:p>
          <a:p>
            <a:pPr marL="742950" lvl="1" indent="-285750">
              <a:buFont typeface="Arial" panose="020B0604020202020204" pitchFamily="34" charset="0"/>
              <a:buChar char="•"/>
            </a:pPr>
            <a:r>
              <a:rPr lang="en-US"/>
              <a:t>by post</a:t>
            </a:r>
          </a:p>
          <a:p>
            <a:pPr marL="742950" lvl="1" indent="-285750">
              <a:buFont typeface="Arial" panose="020B0604020202020204" pitchFamily="34" charset="0"/>
              <a:buChar char="•"/>
            </a:pPr>
            <a:r>
              <a:rPr lang="en-US"/>
              <a:t>time stamped &amp; placed in basket (1 day sort period)</a:t>
            </a:r>
          </a:p>
          <a:p>
            <a:endParaRPr lang="en-US"/>
          </a:p>
          <a:p>
            <a:pPr marL="285750" indent="-285750">
              <a:buFont typeface="Arial" panose="020B0604020202020204" pitchFamily="34" charset="0"/>
              <a:buChar char="•"/>
            </a:pPr>
            <a:r>
              <a:rPr lang="en-US"/>
              <a:t>Almost all AP traffic comes through email.</a:t>
            </a:r>
          </a:p>
          <a:p>
            <a:pPr marL="742950" lvl="1" indent="-285750">
              <a:buFont typeface="Arial" panose="020B0604020202020204" pitchFamily="34" charset="0"/>
              <a:buChar char="•"/>
            </a:pPr>
            <a:r>
              <a:rPr lang="en-US"/>
              <a:t>AP Techs rotate responsibility of sorting this inbox (multiple eyes on an invoice + immediately </a:t>
            </a:r>
            <a:r>
              <a:rPr lang="en-US" b="1" i="1" u="sng"/>
              <a:t>sorted</a:t>
            </a:r>
            <a:r>
              <a:rPr lang="en-US"/>
              <a:t> to appropriate tech)</a:t>
            </a:r>
          </a:p>
          <a:p>
            <a:pPr marL="742950" lvl="1" indent="-285750">
              <a:buFont typeface="Arial" panose="020B0604020202020204" pitchFamily="34" charset="0"/>
              <a:buChar char="•"/>
            </a:pPr>
            <a:r>
              <a:rPr lang="en-US"/>
              <a:t>Lightly review invoices (items of high importance/urgency, important if tech is absent etc.)</a:t>
            </a:r>
          </a:p>
          <a:p>
            <a:pPr marL="742950" lvl="1" indent="-285750">
              <a:buFont typeface="Arial" panose="020B0604020202020204" pitchFamily="34" charset="0"/>
              <a:buChar char="•"/>
            </a:pPr>
            <a:r>
              <a:rPr lang="en-US"/>
              <a:t>10 business days (two weeks) processing time from date received.</a:t>
            </a:r>
          </a:p>
          <a:p>
            <a:pPr lvl="1"/>
            <a:endParaRPr lang="en-US"/>
          </a:p>
        </p:txBody>
      </p:sp>
      <p:pic>
        <p:nvPicPr>
          <p:cNvPr id="4" name="Picture 3">
            <a:extLst>
              <a:ext uri="{FF2B5EF4-FFF2-40B4-BE49-F238E27FC236}">
                <a16:creationId xmlns:a16="http://schemas.microsoft.com/office/drawing/2014/main" id="{CD7281AE-A49F-1503-34EC-1EFC3C690653}"/>
              </a:ext>
            </a:extLst>
          </p:cNvPr>
          <p:cNvPicPr>
            <a:picLocks noChangeAspect="1"/>
          </p:cNvPicPr>
          <p:nvPr/>
        </p:nvPicPr>
        <p:blipFill>
          <a:blip r:embed="rId4"/>
          <a:stretch>
            <a:fillRect/>
          </a:stretch>
        </p:blipFill>
        <p:spPr>
          <a:xfrm>
            <a:off x="-38867" y="742950"/>
            <a:ext cx="7594538" cy="5154416"/>
          </a:xfrm>
          <a:prstGeom prst="rect">
            <a:avLst/>
          </a:prstGeom>
        </p:spPr>
      </p:pic>
      <p:sp>
        <p:nvSpPr>
          <p:cNvPr id="5" name="Oval 4">
            <a:extLst>
              <a:ext uri="{FF2B5EF4-FFF2-40B4-BE49-F238E27FC236}">
                <a16:creationId xmlns:a16="http://schemas.microsoft.com/office/drawing/2014/main" id="{B17DBDCF-F9C6-4CF1-20DA-8154D2B7082D}"/>
              </a:ext>
            </a:extLst>
          </p:cNvPr>
          <p:cNvSpPr/>
          <p:nvPr/>
        </p:nvSpPr>
        <p:spPr>
          <a:xfrm>
            <a:off x="0" y="667820"/>
            <a:ext cx="1767155" cy="1376737"/>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 name="Footer Placeholder 2">
            <a:extLst>
              <a:ext uri="{FF2B5EF4-FFF2-40B4-BE49-F238E27FC236}">
                <a16:creationId xmlns:a16="http://schemas.microsoft.com/office/drawing/2014/main" id="{D6D5951B-83B6-33DB-8B7D-99EF8C92E7B0}"/>
              </a:ext>
            </a:extLst>
          </p:cNvPr>
          <p:cNvSpPr>
            <a:spLocks noGrp="1"/>
          </p:cNvSpPr>
          <p:nvPr>
            <p:ph type="ftr" sz="quarter" idx="11"/>
          </p:nvPr>
        </p:nvSpPr>
        <p:spPr>
          <a:xfrm>
            <a:off x="-1206731" y="6335381"/>
            <a:ext cx="5212080" cy="274320"/>
          </a:xfrm>
        </p:spPr>
        <p:txBody>
          <a:bodyPr/>
          <a:lstStyle/>
          <a:p>
            <a:r>
              <a:rPr lang="en-US"/>
              <a:t>Created by AP Nov 2025 </a:t>
            </a:r>
          </a:p>
        </p:txBody>
      </p:sp>
    </p:spTree>
    <p:extLst>
      <p:ext uri="{BB962C8B-B14F-4D97-AF65-F5344CB8AC3E}">
        <p14:creationId xmlns:p14="http://schemas.microsoft.com/office/powerpoint/2010/main" val="4066199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E5D6D91D-0BA1-A55B-AD35-7ACEE58101C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B740FF1-2BDA-B9A7-D394-852B74DEA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DB9382DC-D7F9-9D15-86D8-4B5071A26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txBody>
          <a:bodyPr/>
          <a:lstStyle/>
          <a:p>
            <a:endParaRPr lang="en-US"/>
          </a:p>
        </p:txBody>
      </p:sp>
      <p:sp>
        <p:nvSpPr>
          <p:cNvPr id="12" name="Rectangle 11">
            <a:extLst>
              <a:ext uri="{FF2B5EF4-FFF2-40B4-BE49-F238E27FC236}">
                <a16:creationId xmlns:a16="http://schemas.microsoft.com/office/drawing/2014/main" id="{D7285855-D570-5528-33B7-61346C108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3">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26BAD9E-1561-F9B0-300A-2875280EB0C0}"/>
              </a:ext>
            </a:extLst>
          </p:cNvPr>
          <p:cNvSpPr>
            <a:spLocks noGrp="1"/>
          </p:cNvSpPr>
          <p:nvPr>
            <p:ph type="title"/>
          </p:nvPr>
        </p:nvSpPr>
        <p:spPr>
          <a:xfrm>
            <a:off x="7619799" y="122285"/>
            <a:ext cx="4487055" cy="1725565"/>
          </a:xfrm>
        </p:spPr>
        <p:txBody>
          <a:bodyPr>
            <a:normAutofit/>
          </a:bodyPr>
          <a:lstStyle/>
          <a:p>
            <a:pPr algn="ctr"/>
            <a:r>
              <a:rPr lang="en-US" sz="4000">
                <a:solidFill>
                  <a:srgbClr val="FFFFFF"/>
                </a:solidFill>
              </a:rPr>
              <a:t>Receiving an Invoice</a:t>
            </a:r>
          </a:p>
        </p:txBody>
      </p:sp>
      <p:sp>
        <p:nvSpPr>
          <p:cNvPr id="7" name="TextBox 6">
            <a:extLst>
              <a:ext uri="{FF2B5EF4-FFF2-40B4-BE49-F238E27FC236}">
                <a16:creationId xmlns:a16="http://schemas.microsoft.com/office/drawing/2014/main" id="{B5C1E53A-FCD0-D139-5A2F-5EA2E485E7D3}"/>
              </a:ext>
            </a:extLst>
          </p:cNvPr>
          <p:cNvSpPr txBox="1"/>
          <p:nvPr/>
        </p:nvSpPr>
        <p:spPr>
          <a:xfrm>
            <a:off x="7669555" y="1398270"/>
            <a:ext cx="4487053" cy="5355312"/>
          </a:xfrm>
          <a:prstGeom prst="rect">
            <a:avLst/>
          </a:prstGeom>
          <a:noFill/>
        </p:spPr>
        <p:txBody>
          <a:bodyPr wrap="square" rtlCol="0">
            <a:spAutoFit/>
          </a:bodyPr>
          <a:lstStyle/>
          <a:p>
            <a:pPr marL="285750" indent="-285750">
              <a:buFont typeface="Arial" panose="020B0604020202020204" pitchFamily="34" charset="0"/>
              <a:buChar char="•"/>
            </a:pPr>
            <a:r>
              <a:rPr lang="en-US"/>
              <a:t>Invoices must be sent to </a:t>
            </a:r>
            <a:r>
              <a:rPr lang="en-US">
                <a:hlinkClick r:id="rId4"/>
              </a:rPr>
              <a:t>ap@uiwtx.edu</a:t>
            </a:r>
            <a:r>
              <a:rPr lang="en-US"/>
              <a:t> </a:t>
            </a:r>
          </a:p>
          <a:p>
            <a:pPr marL="742950" lvl="1" indent="-285750">
              <a:buFont typeface="Arial" panose="020B0604020202020204" pitchFamily="34" charset="0"/>
              <a:buChar char="•"/>
            </a:pPr>
            <a:r>
              <a:rPr lang="en-US"/>
              <a:t>Please only email AP unless the technician requests it.</a:t>
            </a:r>
          </a:p>
          <a:p>
            <a:pPr marL="742950" lvl="1" indent="-285750">
              <a:buFont typeface="Arial" panose="020B0604020202020204" pitchFamily="34" charset="0"/>
              <a:buChar char="•"/>
            </a:pPr>
            <a:r>
              <a:rPr lang="en-US"/>
              <a:t>Please only include payment request related to one vendor/payee per email.</a:t>
            </a:r>
          </a:p>
          <a:p>
            <a:pPr marL="742950" lvl="1" indent="-285750">
              <a:buFont typeface="Arial" panose="020B0604020202020204" pitchFamily="34" charset="0"/>
              <a:buChar char="•"/>
            </a:pPr>
            <a:r>
              <a:rPr lang="en-US"/>
              <a:t>Multiple PDF’s for the same vendor/payee should be attached separately to one email.</a:t>
            </a:r>
          </a:p>
          <a:p>
            <a:pPr marL="285750" indent="-285750">
              <a:buFont typeface="Arial" panose="020B0604020202020204" pitchFamily="34" charset="0"/>
              <a:buChar char="•"/>
            </a:pPr>
            <a:r>
              <a:rPr lang="en-US"/>
              <a:t>Add vendor/payee’s name and invoice number if available to the subject line of an email</a:t>
            </a:r>
          </a:p>
          <a:p>
            <a:pPr marL="285750" indent="-285750">
              <a:buFont typeface="Arial" panose="020B0604020202020204" pitchFamily="34" charset="0"/>
              <a:buChar char="•"/>
            </a:pPr>
            <a:r>
              <a:rPr lang="en-US"/>
              <a:t>If using Adobe, please set reminders to one week or more.</a:t>
            </a:r>
          </a:p>
          <a:p>
            <a:pPr marL="742950" lvl="1" indent="-285750">
              <a:buFont typeface="Arial" panose="020B0604020202020204" pitchFamily="34" charset="0"/>
              <a:buChar char="•"/>
            </a:pPr>
            <a:r>
              <a:rPr lang="en-US"/>
              <a:t>Daily reminders clutter and slow down the processing of an invoice.</a:t>
            </a:r>
          </a:p>
        </p:txBody>
      </p:sp>
      <p:pic>
        <p:nvPicPr>
          <p:cNvPr id="5" name="Picture 4">
            <a:extLst>
              <a:ext uri="{FF2B5EF4-FFF2-40B4-BE49-F238E27FC236}">
                <a16:creationId xmlns:a16="http://schemas.microsoft.com/office/drawing/2014/main" id="{B4F76444-A684-CDB9-A689-C5591B9D6BC3}"/>
              </a:ext>
            </a:extLst>
          </p:cNvPr>
          <p:cNvPicPr>
            <a:picLocks noChangeAspect="1"/>
          </p:cNvPicPr>
          <p:nvPr/>
        </p:nvPicPr>
        <p:blipFill>
          <a:blip r:embed="rId5"/>
          <a:stretch>
            <a:fillRect/>
          </a:stretch>
        </p:blipFill>
        <p:spPr>
          <a:xfrm>
            <a:off x="0" y="0"/>
            <a:ext cx="7669555" cy="6858000"/>
          </a:xfrm>
          <a:prstGeom prst="rect">
            <a:avLst/>
          </a:prstGeom>
        </p:spPr>
      </p:pic>
      <p:sp>
        <p:nvSpPr>
          <p:cNvPr id="3" name="Footer Placeholder 2">
            <a:extLst>
              <a:ext uri="{FF2B5EF4-FFF2-40B4-BE49-F238E27FC236}">
                <a16:creationId xmlns:a16="http://schemas.microsoft.com/office/drawing/2014/main" id="{3C65EA7C-8B2F-7C81-D80C-BE276ADBD36A}"/>
              </a:ext>
            </a:extLst>
          </p:cNvPr>
          <p:cNvSpPr>
            <a:spLocks noGrp="1"/>
          </p:cNvSpPr>
          <p:nvPr>
            <p:ph type="ftr" sz="quarter" idx="11"/>
          </p:nvPr>
        </p:nvSpPr>
        <p:spPr>
          <a:xfrm>
            <a:off x="-1553095" y="6473927"/>
            <a:ext cx="5212080" cy="274320"/>
          </a:xfrm>
        </p:spPr>
        <p:txBody>
          <a:bodyPr/>
          <a:lstStyle/>
          <a:p>
            <a:r>
              <a:rPr lang="en-US"/>
              <a:t>Created by AP Nov 2025 </a:t>
            </a:r>
          </a:p>
        </p:txBody>
      </p:sp>
    </p:spTree>
    <p:extLst>
      <p:ext uri="{BB962C8B-B14F-4D97-AF65-F5344CB8AC3E}">
        <p14:creationId xmlns:p14="http://schemas.microsoft.com/office/powerpoint/2010/main" val="3076835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txBody>
          <a:bodyPr/>
          <a:lstStyle/>
          <a:p>
            <a:endParaRPr lang="en-US"/>
          </a:p>
        </p:txBody>
      </p:sp>
      <p:sp>
        <p:nvSpPr>
          <p:cNvPr id="32" name="Rectangle 31">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3">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9375A14-0494-AB1A-2D78-48748E754BC4}"/>
              </a:ext>
            </a:extLst>
          </p:cNvPr>
          <p:cNvSpPr>
            <a:spLocks noGrp="1"/>
          </p:cNvSpPr>
          <p:nvPr>
            <p:ph type="title"/>
          </p:nvPr>
        </p:nvSpPr>
        <p:spPr>
          <a:xfrm>
            <a:off x="7534655" y="1"/>
            <a:ext cx="4657345" cy="678822"/>
          </a:xfrm>
        </p:spPr>
        <p:txBody>
          <a:bodyPr>
            <a:normAutofit/>
          </a:bodyPr>
          <a:lstStyle/>
          <a:p>
            <a:r>
              <a:rPr lang="en-US" sz="4000">
                <a:solidFill>
                  <a:srgbClr val="FFFFFF"/>
                </a:solidFill>
              </a:rPr>
              <a:t>Reviewing Emails</a:t>
            </a:r>
          </a:p>
        </p:txBody>
      </p:sp>
      <p:sp>
        <p:nvSpPr>
          <p:cNvPr id="6" name="TextBox 5">
            <a:extLst>
              <a:ext uri="{FF2B5EF4-FFF2-40B4-BE49-F238E27FC236}">
                <a16:creationId xmlns:a16="http://schemas.microsoft.com/office/drawing/2014/main" id="{B57873B9-632C-49EC-CD81-5D4D98E6996A}"/>
              </a:ext>
            </a:extLst>
          </p:cNvPr>
          <p:cNvSpPr txBox="1"/>
          <p:nvPr/>
        </p:nvSpPr>
        <p:spPr>
          <a:xfrm>
            <a:off x="7534654" y="505568"/>
            <a:ext cx="4657345" cy="6001643"/>
          </a:xfrm>
          <a:prstGeom prst="rect">
            <a:avLst/>
          </a:prstGeom>
          <a:noFill/>
        </p:spPr>
        <p:txBody>
          <a:bodyPr wrap="square" rtlCol="0">
            <a:spAutoFit/>
          </a:bodyPr>
          <a:lstStyle/>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Emails/Mail sorted to a tech does not equal immediate review. (10 day turn around period)</a:t>
            </a:r>
          </a:p>
          <a:p>
            <a:pPr marL="285750" indent="-285750">
              <a:buFont typeface="Arial" panose="020B0604020202020204" pitchFamily="34" charset="0"/>
              <a:buChar char="•"/>
            </a:pPr>
            <a:r>
              <a:rPr lang="en-US" sz="1600"/>
              <a:t>An accepted </a:t>
            </a:r>
            <a:r>
              <a:rPr lang="en-US" sz="1600" err="1"/>
              <a:t>AdobeSign</a:t>
            </a:r>
            <a:r>
              <a:rPr lang="en-US" sz="1600"/>
              <a:t> does not guarantee that it has been entered for payment.</a:t>
            </a:r>
          </a:p>
          <a:p>
            <a:pPr marL="285750" indent="-285750">
              <a:buFont typeface="Arial" panose="020B0604020202020204" pitchFamily="34" charset="0"/>
              <a:buChar char="•"/>
            </a:pPr>
            <a:r>
              <a:rPr lang="en-US" sz="1600"/>
              <a:t>GTER’s and Mileage can take longer to review because of how much information they have.</a:t>
            </a:r>
          </a:p>
          <a:p>
            <a:pPr marL="285750" indent="-285750">
              <a:buFont typeface="Arial" panose="020B0604020202020204" pitchFamily="34" charset="0"/>
              <a:buChar char="•"/>
            </a:pPr>
            <a:r>
              <a:rPr lang="en-US" sz="1600"/>
              <a:t>Items of urgency are prioritized and entered ASAP</a:t>
            </a:r>
          </a:p>
          <a:p>
            <a:pPr marL="1200150" lvl="2" indent="-285750">
              <a:buFont typeface="Arial" panose="020B0604020202020204" pitchFamily="34" charset="0"/>
              <a:buChar char="•"/>
            </a:pPr>
            <a:r>
              <a:rPr lang="en-US" sz="1600"/>
              <a:t>Employee/Student Loans</a:t>
            </a:r>
          </a:p>
          <a:p>
            <a:pPr marL="1200150" lvl="2" indent="-285750">
              <a:buFont typeface="Arial" panose="020B0604020202020204" pitchFamily="34" charset="0"/>
              <a:buChar char="•"/>
            </a:pPr>
            <a:r>
              <a:rPr lang="en-US" sz="1600"/>
              <a:t>Issue Checks</a:t>
            </a:r>
          </a:p>
          <a:p>
            <a:pPr marL="1200150" lvl="2" indent="-285750">
              <a:buFont typeface="Arial" panose="020B0604020202020204" pitchFamily="34" charset="0"/>
              <a:buChar char="•"/>
            </a:pPr>
            <a:r>
              <a:rPr lang="en-US" sz="1600"/>
              <a:t>Advances</a:t>
            </a:r>
          </a:p>
          <a:p>
            <a:pPr marL="285750" indent="-285750">
              <a:buFont typeface="Arial" panose="020B0604020202020204" pitchFamily="34" charset="0"/>
              <a:buChar char="•"/>
            </a:pPr>
            <a:r>
              <a:rPr lang="en-US" sz="1600"/>
              <a:t>Before payment, we review for:</a:t>
            </a:r>
          </a:p>
          <a:p>
            <a:pPr marL="742950" lvl="1" indent="-285750">
              <a:buFont typeface="Arial" panose="020B0604020202020204" pitchFamily="34" charset="0"/>
              <a:buChar char="•"/>
            </a:pPr>
            <a:r>
              <a:rPr lang="en-US" sz="1600"/>
              <a:t>What type of payment it is</a:t>
            </a:r>
          </a:p>
          <a:p>
            <a:pPr marL="742950" lvl="1" indent="-285750">
              <a:buFont typeface="Arial" panose="020B0604020202020204" pitchFamily="34" charset="0"/>
              <a:buChar char="•"/>
            </a:pPr>
            <a:r>
              <a:rPr lang="en-US" sz="1600"/>
              <a:t>$ amount/Vendor #</a:t>
            </a:r>
          </a:p>
          <a:p>
            <a:pPr marL="742950" lvl="1" indent="-285750">
              <a:buFont typeface="Arial" panose="020B0604020202020204" pitchFamily="34" charset="0"/>
              <a:buChar char="•"/>
            </a:pPr>
            <a:r>
              <a:rPr lang="en-US" sz="1600"/>
              <a:t>PO Information/Budget number</a:t>
            </a:r>
          </a:p>
          <a:p>
            <a:pPr marL="1200150" lvl="2" indent="-285750">
              <a:buFont typeface="Arial" panose="020B0604020202020204" pitchFamily="34" charset="0"/>
              <a:buChar char="•"/>
            </a:pPr>
            <a:r>
              <a:rPr lang="en-US" sz="1600"/>
              <a:t>Under $1k</a:t>
            </a:r>
          </a:p>
          <a:p>
            <a:pPr marL="1200150" lvl="2" indent="-285750">
              <a:buFont typeface="Arial" panose="020B0604020202020204" pitchFamily="34" charset="0"/>
              <a:buChar char="•"/>
            </a:pPr>
            <a:r>
              <a:rPr lang="en-US" sz="1600"/>
              <a:t>Has approval signature </a:t>
            </a:r>
          </a:p>
          <a:p>
            <a:pPr marL="1200150" lvl="2" indent="-285750">
              <a:buFont typeface="Arial" panose="020B0604020202020204" pitchFamily="34" charset="0"/>
              <a:buChar char="•"/>
            </a:pPr>
            <a:r>
              <a:rPr lang="en-US" sz="1600"/>
              <a:t>(Over 5K/Grants)</a:t>
            </a:r>
          </a:p>
          <a:p>
            <a:pPr marL="742950" lvl="1" indent="-285750">
              <a:buFont typeface="Arial" panose="020B0604020202020204" pitchFamily="34" charset="0"/>
              <a:buChar char="•"/>
            </a:pPr>
            <a:r>
              <a:rPr lang="en-US" sz="1600"/>
              <a:t>Due date</a:t>
            </a:r>
          </a:p>
          <a:p>
            <a:pPr marL="1200150" lvl="2" indent="-285750">
              <a:buFont typeface="Arial" panose="020B0604020202020204" pitchFamily="34" charset="0"/>
              <a:buChar char="•"/>
            </a:pPr>
            <a:r>
              <a:rPr lang="en-US" sz="1600"/>
              <a:t>We </a:t>
            </a:r>
            <a:r>
              <a:rPr lang="en-US" sz="1600" b="1"/>
              <a:t>can</a:t>
            </a:r>
            <a:r>
              <a:rPr lang="en-US" sz="1600"/>
              <a:t> future date an invoice</a:t>
            </a:r>
            <a:endParaRPr lang="en-US"/>
          </a:p>
        </p:txBody>
      </p:sp>
      <p:pic>
        <p:nvPicPr>
          <p:cNvPr id="9" name="Picture 8">
            <a:extLst>
              <a:ext uri="{FF2B5EF4-FFF2-40B4-BE49-F238E27FC236}">
                <a16:creationId xmlns:a16="http://schemas.microsoft.com/office/drawing/2014/main" id="{44CA1177-2B2A-2F60-747D-52F4B4D3DAEE}"/>
              </a:ext>
            </a:extLst>
          </p:cNvPr>
          <p:cNvPicPr>
            <a:picLocks noChangeAspect="1"/>
          </p:cNvPicPr>
          <p:nvPr/>
        </p:nvPicPr>
        <p:blipFill>
          <a:blip r:embed="rId4"/>
          <a:stretch>
            <a:fillRect/>
          </a:stretch>
        </p:blipFill>
        <p:spPr>
          <a:xfrm>
            <a:off x="0" y="869503"/>
            <a:ext cx="7534653" cy="5324475"/>
          </a:xfrm>
          <a:prstGeom prst="rect">
            <a:avLst/>
          </a:prstGeom>
        </p:spPr>
      </p:pic>
      <p:sp>
        <p:nvSpPr>
          <p:cNvPr id="3" name="Footer Placeholder 2">
            <a:extLst>
              <a:ext uri="{FF2B5EF4-FFF2-40B4-BE49-F238E27FC236}">
                <a16:creationId xmlns:a16="http://schemas.microsoft.com/office/drawing/2014/main" id="{A01CB44A-CC8A-F5B2-98B5-EE21DE56F2E2}"/>
              </a:ext>
            </a:extLst>
          </p:cNvPr>
          <p:cNvSpPr>
            <a:spLocks noGrp="1"/>
          </p:cNvSpPr>
          <p:nvPr>
            <p:ph type="ftr" sz="quarter" idx="11"/>
          </p:nvPr>
        </p:nvSpPr>
        <p:spPr>
          <a:xfrm>
            <a:off x="-1442258" y="6515490"/>
            <a:ext cx="5212080" cy="274320"/>
          </a:xfrm>
        </p:spPr>
        <p:txBody>
          <a:bodyPr/>
          <a:lstStyle/>
          <a:p>
            <a:r>
              <a:rPr lang="en-US"/>
              <a:t>Created by AP Nov 2025 </a:t>
            </a:r>
          </a:p>
        </p:txBody>
      </p:sp>
    </p:spTree>
    <p:extLst>
      <p:ext uri="{BB962C8B-B14F-4D97-AF65-F5344CB8AC3E}">
        <p14:creationId xmlns:p14="http://schemas.microsoft.com/office/powerpoint/2010/main" val="87982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E0C718-521C-6875-C5CE-C6CD543B08FC}"/>
              </a:ext>
            </a:extLst>
          </p:cNvPr>
          <p:cNvSpPr/>
          <p:nvPr/>
        </p:nvSpPr>
        <p:spPr>
          <a:xfrm>
            <a:off x="2402416" y="2222500"/>
            <a:ext cx="836083" cy="7196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txBody>
          <a:bodyPr/>
          <a:lstStyle/>
          <a:p>
            <a:endParaRPr lang="en-US"/>
          </a:p>
        </p:txBody>
      </p:sp>
      <p:sp>
        <p:nvSpPr>
          <p:cNvPr id="19" name="Rectangle 18">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3">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CA0ACC5-9FBC-32C9-C952-D7241884891B}"/>
              </a:ext>
            </a:extLst>
          </p:cNvPr>
          <p:cNvSpPr>
            <a:spLocks noGrp="1"/>
          </p:cNvSpPr>
          <p:nvPr>
            <p:ph type="title"/>
          </p:nvPr>
        </p:nvSpPr>
        <p:spPr>
          <a:xfrm>
            <a:off x="8019287" y="294868"/>
            <a:ext cx="3697043" cy="1568814"/>
          </a:xfrm>
        </p:spPr>
        <p:txBody>
          <a:bodyPr>
            <a:normAutofit fontScale="90000"/>
          </a:bodyPr>
          <a:lstStyle/>
          <a:p>
            <a:pPr algn="ctr"/>
            <a:br>
              <a:rPr lang="en-US" sz="4000"/>
            </a:br>
            <a:r>
              <a:rPr lang="en-US" sz="2800">
                <a:solidFill>
                  <a:srgbClr val="FFFFFF"/>
                </a:solidFill>
              </a:rPr>
              <a:t>Reasons Why AP Sends </a:t>
            </a:r>
            <a:br>
              <a:rPr lang="en-US" sz="2800"/>
            </a:br>
            <a:r>
              <a:rPr lang="en-US" sz="2800">
                <a:solidFill>
                  <a:srgbClr val="FFFFFF"/>
                </a:solidFill>
              </a:rPr>
              <a:t>Something Back</a:t>
            </a:r>
          </a:p>
        </p:txBody>
      </p:sp>
      <p:pic>
        <p:nvPicPr>
          <p:cNvPr id="9" name="Picture 8" descr="A blue and white logo&#10;&#10;AI-generated content may be incorrect.">
            <a:extLst>
              <a:ext uri="{FF2B5EF4-FFF2-40B4-BE49-F238E27FC236}">
                <a16:creationId xmlns:a16="http://schemas.microsoft.com/office/drawing/2014/main" id="{4375D1D1-7062-79A8-3A83-EFC5D50502A3}"/>
              </a:ext>
            </a:extLst>
          </p:cNvPr>
          <p:cNvPicPr>
            <a:picLocks noChangeAspect="1"/>
          </p:cNvPicPr>
          <p:nvPr/>
        </p:nvPicPr>
        <p:blipFill>
          <a:blip r:embed="rId4"/>
          <a:stretch>
            <a:fillRect/>
          </a:stretch>
        </p:blipFill>
        <p:spPr>
          <a:xfrm>
            <a:off x="8730924" y="5385343"/>
            <a:ext cx="2432376" cy="935241"/>
          </a:xfrm>
          <a:prstGeom prst="rect">
            <a:avLst/>
          </a:prstGeom>
        </p:spPr>
      </p:pic>
      <p:pic>
        <p:nvPicPr>
          <p:cNvPr id="5" name="Picture 4" descr="A diagram of a company&#10;&#10;AI-generated content may be incorrect.">
            <a:extLst>
              <a:ext uri="{FF2B5EF4-FFF2-40B4-BE49-F238E27FC236}">
                <a16:creationId xmlns:a16="http://schemas.microsoft.com/office/drawing/2014/main" id="{9201CE9C-AB8C-286E-7065-6C9CFECB7613}"/>
              </a:ext>
            </a:extLst>
          </p:cNvPr>
          <p:cNvPicPr>
            <a:picLocks noChangeAspect="1"/>
          </p:cNvPicPr>
          <p:nvPr/>
        </p:nvPicPr>
        <p:blipFill>
          <a:blip r:embed="rId5"/>
          <a:stretch>
            <a:fillRect/>
          </a:stretch>
        </p:blipFill>
        <p:spPr>
          <a:xfrm>
            <a:off x="1028700" y="0"/>
            <a:ext cx="5067300" cy="6858000"/>
          </a:xfrm>
          <a:prstGeom prst="rect">
            <a:avLst/>
          </a:prstGeom>
        </p:spPr>
      </p:pic>
      <p:sp>
        <p:nvSpPr>
          <p:cNvPr id="11" name="Oval 10">
            <a:extLst>
              <a:ext uri="{FF2B5EF4-FFF2-40B4-BE49-F238E27FC236}">
                <a16:creationId xmlns:a16="http://schemas.microsoft.com/office/drawing/2014/main" id="{4AF96E4F-CBA3-AA02-E2EE-1B24C3071D65}"/>
              </a:ext>
            </a:extLst>
          </p:cNvPr>
          <p:cNvSpPr/>
          <p:nvPr/>
        </p:nvSpPr>
        <p:spPr>
          <a:xfrm>
            <a:off x="1104900" y="1381125"/>
            <a:ext cx="5067299" cy="2752725"/>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0">
            <a:extLst>
              <a:ext uri="{FF2B5EF4-FFF2-40B4-BE49-F238E27FC236}">
                <a16:creationId xmlns:a16="http://schemas.microsoft.com/office/drawing/2014/main" id="{D996DE38-2AA4-8AFD-BC22-C330B6F67022}"/>
              </a:ext>
            </a:extLst>
          </p:cNvPr>
          <p:cNvSpPr txBox="1"/>
          <p:nvPr/>
        </p:nvSpPr>
        <p:spPr>
          <a:xfrm>
            <a:off x="8741833" y="4201583"/>
            <a:ext cx="2338916"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accent1">
                    <a:lumMod val="20000"/>
                    <a:lumOff val="80000"/>
                  </a:schemeClr>
                </a:solidFill>
                <a:latin typeface="Cooper Black"/>
              </a:rPr>
              <a:t>Missing:</a:t>
            </a:r>
            <a:endParaRPr lang="en-US">
              <a:solidFill>
                <a:schemeClr val="accent1">
                  <a:lumMod val="20000"/>
                  <a:lumOff val="80000"/>
                </a:schemeClr>
              </a:solidFill>
            </a:endParaRPr>
          </a:p>
        </p:txBody>
      </p:sp>
      <p:sp>
        <p:nvSpPr>
          <p:cNvPr id="12" name="TextBox 13">
            <a:extLst>
              <a:ext uri="{FF2B5EF4-FFF2-40B4-BE49-F238E27FC236}">
                <a16:creationId xmlns:a16="http://schemas.microsoft.com/office/drawing/2014/main" id="{A407B224-9F5E-AAFE-12F7-CACE5A0EFE25}"/>
              </a:ext>
            </a:extLst>
          </p:cNvPr>
          <p:cNvSpPr txBox="1"/>
          <p:nvPr/>
        </p:nvSpPr>
        <p:spPr>
          <a:xfrm>
            <a:off x="8019287" y="4728510"/>
            <a:ext cx="86304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accent1">
                    <a:lumMod val="20000"/>
                    <a:lumOff val="80000"/>
                  </a:schemeClr>
                </a:solidFill>
              </a:rPr>
              <a:t>Who?</a:t>
            </a:r>
          </a:p>
        </p:txBody>
      </p:sp>
      <p:sp>
        <p:nvSpPr>
          <p:cNvPr id="14" name="TextBox 21">
            <a:extLst>
              <a:ext uri="{FF2B5EF4-FFF2-40B4-BE49-F238E27FC236}">
                <a16:creationId xmlns:a16="http://schemas.microsoft.com/office/drawing/2014/main" id="{CBF657AC-B622-0588-C664-553E11299891}"/>
              </a:ext>
            </a:extLst>
          </p:cNvPr>
          <p:cNvSpPr txBox="1"/>
          <p:nvPr/>
        </p:nvSpPr>
        <p:spPr>
          <a:xfrm>
            <a:off x="8973310" y="4730925"/>
            <a:ext cx="158991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accent1">
                    <a:lumMod val="20000"/>
                    <a:lumOff val="80000"/>
                  </a:schemeClr>
                </a:solidFill>
              </a:rPr>
              <a:t>What/Why?</a:t>
            </a:r>
          </a:p>
        </p:txBody>
      </p:sp>
      <p:sp>
        <p:nvSpPr>
          <p:cNvPr id="18" name="TextBox 22">
            <a:extLst>
              <a:ext uri="{FF2B5EF4-FFF2-40B4-BE49-F238E27FC236}">
                <a16:creationId xmlns:a16="http://schemas.microsoft.com/office/drawing/2014/main" id="{B771EFC4-591C-F7C1-9BC2-F588BC525318}"/>
              </a:ext>
            </a:extLst>
          </p:cNvPr>
          <p:cNvSpPr txBox="1"/>
          <p:nvPr/>
        </p:nvSpPr>
        <p:spPr>
          <a:xfrm>
            <a:off x="10860998" y="4728510"/>
            <a:ext cx="112183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accent1">
                    <a:lumMod val="20000"/>
                    <a:lumOff val="80000"/>
                  </a:schemeClr>
                </a:solidFill>
              </a:rPr>
              <a:t>How?</a:t>
            </a:r>
          </a:p>
        </p:txBody>
      </p:sp>
      <p:sp>
        <p:nvSpPr>
          <p:cNvPr id="3" name="TextBox 2">
            <a:extLst>
              <a:ext uri="{FF2B5EF4-FFF2-40B4-BE49-F238E27FC236}">
                <a16:creationId xmlns:a16="http://schemas.microsoft.com/office/drawing/2014/main" id="{1B5837E3-9DC5-30E2-6CF6-D3149A5109E9}"/>
              </a:ext>
            </a:extLst>
          </p:cNvPr>
          <p:cNvSpPr txBox="1"/>
          <p:nvPr/>
        </p:nvSpPr>
        <p:spPr>
          <a:xfrm>
            <a:off x="7743826" y="2300287"/>
            <a:ext cx="4239006" cy="1077218"/>
          </a:xfrm>
          <a:prstGeom prst="rect">
            <a:avLst/>
          </a:prstGeom>
          <a:solidFill>
            <a:schemeClr val="accent1">
              <a:lumMod val="40000"/>
              <a:lumOff val="60000"/>
            </a:schemeClr>
          </a:solidFill>
        </p:spPr>
        <p:txBody>
          <a:bodyPr wrap="square" rtlCol="0">
            <a:spAutoFit/>
          </a:bodyPr>
          <a:lstStyle/>
          <a:p>
            <a:pPr algn="ctr"/>
            <a:r>
              <a:rPr lang="en-US" sz="1600"/>
              <a:t>Invoice</a:t>
            </a:r>
          </a:p>
          <a:p>
            <a:pPr algn="ctr"/>
            <a:r>
              <a:rPr lang="en-US" sz="1600"/>
              <a:t>Payment Request Form (PRF)</a:t>
            </a:r>
          </a:p>
          <a:p>
            <a:pPr algn="ctr"/>
            <a:r>
              <a:rPr lang="en-US" sz="1600"/>
              <a:t>General Travel Expense Report (GTER)</a:t>
            </a:r>
          </a:p>
          <a:p>
            <a:pPr algn="ctr"/>
            <a:r>
              <a:rPr lang="en-US" sz="1600"/>
              <a:t>Mileage Expense Reimbursement Form</a:t>
            </a:r>
          </a:p>
        </p:txBody>
      </p:sp>
      <p:sp>
        <p:nvSpPr>
          <p:cNvPr id="4" name="Footer Placeholder 3">
            <a:extLst>
              <a:ext uri="{FF2B5EF4-FFF2-40B4-BE49-F238E27FC236}">
                <a16:creationId xmlns:a16="http://schemas.microsoft.com/office/drawing/2014/main" id="{E3A1D104-F2FC-4B1E-2468-20E9D5D71E72}"/>
              </a:ext>
            </a:extLst>
          </p:cNvPr>
          <p:cNvSpPr>
            <a:spLocks noGrp="1"/>
          </p:cNvSpPr>
          <p:nvPr>
            <p:ph type="ftr" sz="quarter" idx="11"/>
          </p:nvPr>
        </p:nvSpPr>
        <p:spPr>
          <a:xfrm>
            <a:off x="-1650076" y="6446217"/>
            <a:ext cx="5212080" cy="274320"/>
          </a:xfrm>
        </p:spPr>
        <p:txBody>
          <a:bodyPr/>
          <a:lstStyle/>
          <a:p>
            <a:r>
              <a:rPr lang="en-US"/>
              <a:t>Created by AP Nov 2025 </a:t>
            </a:r>
          </a:p>
        </p:txBody>
      </p:sp>
    </p:spTree>
    <p:extLst>
      <p:ext uri="{BB962C8B-B14F-4D97-AF65-F5344CB8AC3E}">
        <p14:creationId xmlns:p14="http://schemas.microsoft.com/office/powerpoint/2010/main" val="90509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8" grpId="0"/>
      <p:bldP spid="12" grpId="0"/>
      <p:bldP spid="14" grpId="0"/>
      <p:bldP spid="18"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E5598B41-D390-4C14-A44D-78E5AF587B6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5DC49A1-AD5C-89B1-E3B6-9B24F9422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290BABF4-23EB-0435-A219-AB09722A4D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txBody>
          <a:bodyPr/>
          <a:lstStyle/>
          <a:p>
            <a:endParaRPr lang="en-US"/>
          </a:p>
        </p:txBody>
      </p:sp>
      <p:sp>
        <p:nvSpPr>
          <p:cNvPr id="12" name="Rectangle 11">
            <a:extLst>
              <a:ext uri="{FF2B5EF4-FFF2-40B4-BE49-F238E27FC236}">
                <a16:creationId xmlns:a16="http://schemas.microsoft.com/office/drawing/2014/main" id="{BF3AA3A4-6945-A7D1-3008-632E3E3AD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2">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1">
            <a:extLst>
              <a:ext uri="{FF2B5EF4-FFF2-40B4-BE49-F238E27FC236}">
                <a16:creationId xmlns:a16="http://schemas.microsoft.com/office/drawing/2014/main" id="{827B64CD-55F4-CC8B-AFAD-1BE2141019A6}"/>
              </a:ext>
            </a:extLst>
          </p:cNvPr>
          <p:cNvSpPr>
            <a:spLocks noGrp="1"/>
          </p:cNvSpPr>
          <p:nvPr>
            <p:ph type="title"/>
          </p:nvPr>
        </p:nvSpPr>
        <p:spPr>
          <a:xfrm>
            <a:off x="7534655" y="168918"/>
            <a:ext cx="4657345" cy="678822"/>
          </a:xfrm>
        </p:spPr>
        <p:txBody>
          <a:bodyPr>
            <a:normAutofit/>
          </a:bodyPr>
          <a:lstStyle/>
          <a:p>
            <a:pPr algn="ctr"/>
            <a:r>
              <a:rPr lang="en-US" sz="4000">
                <a:solidFill>
                  <a:srgbClr val="FFFFFF"/>
                </a:solidFill>
              </a:rPr>
              <a:t>Invoice</a:t>
            </a:r>
          </a:p>
        </p:txBody>
      </p:sp>
      <p:pic>
        <p:nvPicPr>
          <p:cNvPr id="2" name="Picture 1">
            <a:extLst>
              <a:ext uri="{FF2B5EF4-FFF2-40B4-BE49-F238E27FC236}">
                <a16:creationId xmlns:a16="http://schemas.microsoft.com/office/drawing/2014/main" id="{7534BC16-B97B-ABE7-F0FF-2A4999267A13}"/>
              </a:ext>
            </a:extLst>
          </p:cNvPr>
          <p:cNvPicPr>
            <a:picLocks noChangeAspect="1"/>
          </p:cNvPicPr>
          <p:nvPr/>
        </p:nvPicPr>
        <p:blipFill>
          <a:blip r:embed="rId3"/>
          <a:stretch>
            <a:fillRect/>
          </a:stretch>
        </p:blipFill>
        <p:spPr>
          <a:xfrm>
            <a:off x="2215080" y="0"/>
            <a:ext cx="5182763" cy="6858000"/>
          </a:xfrm>
          <a:prstGeom prst="rect">
            <a:avLst/>
          </a:prstGeom>
        </p:spPr>
      </p:pic>
      <p:sp>
        <p:nvSpPr>
          <p:cNvPr id="4" name="TextBox 3">
            <a:extLst>
              <a:ext uri="{FF2B5EF4-FFF2-40B4-BE49-F238E27FC236}">
                <a16:creationId xmlns:a16="http://schemas.microsoft.com/office/drawing/2014/main" id="{9BE31BCC-E027-8A88-0C9A-01B3D98C8BB8}"/>
              </a:ext>
            </a:extLst>
          </p:cNvPr>
          <p:cNvSpPr txBox="1"/>
          <p:nvPr/>
        </p:nvSpPr>
        <p:spPr>
          <a:xfrm>
            <a:off x="556031" y="5470769"/>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Who</a:t>
            </a:r>
          </a:p>
        </p:txBody>
      </p:sp>
      <p:sp>
        <p:nvSpPr>
          <p:cNvPr id="5" name="Left Bracket 4">
            <a:extLst>
              <a:ext uri="{FF2B5EF4-FFF2-40B4-BE49-F238E27FC236}">
                <a16:creationId xmlns:a16="http://schemas.microsoft.com/office/drawing/2014/main" id="{70D9F469-90EA-C705-BCD2-264F415133DB}"/>
              </a:ext>
            </a:extLst>
          </p:cNvPr>
          <p:cNvSpPr/>
          <p:nvPr/>
        </p:nvSpPr>
        <p:spPr>
          <a:xfrm>
            <a:off x="2095500" y="5596954"/>
            <a:ext cx="179916" cy="613833"/>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483A71BF-8DA6-BC4B-655D-82F7B79F612C}"/>
              </a:ext>
            </a:extLst>
          </p:cNvPr>
          <p:cNvCxnSpPr/>
          <p:nvPr/>
        </p:nvCxnSpPr>
        <p:spPr>
          <a:xfrm>
            <a:off x="963083" y="5778499"/>
            <a:ext cx="1046121" cy="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13F07B45-DB42-10F7-D486-7963CFE7FEDE}"/>
              </a:ext>
            </a:extLst>
          </p:cNvPr>
          <p:cNvSpPr/>
          <p:nvPr/>
        </p:nvSpPr>
        <p:spPr>
          <a:xfrm>
            <a:off x="2022229" y="2219243"/>
            <a:ext cx="174218" cy="1545166"/>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16A2D456-BE88-2B55-AE88-5C05BFD513B7}"/>
              </a:ext>
            </a:extLst>
          </p:cNvPr>
          <p:cNvSpPr txBox="1"/>
          <p:nvPr/>
        </p:nvSpPr>
        <p:spPr>
          <a:xfrm>
            <a:off x="222894" y="247983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What/Why</a:t>
            </a:r>
          </a:p>
        </p:txBody>
      </p:sp>
      <p:cxnSp>
        <p:nvCxnSpPr>
          <p:cNvPr id="16" name="Straight Arrow Connector 15">
            <a:extLst>
              <a:ext uri="{FF2B5EF4-FFF2-40B4-BE49-F238E27FC236}">
                <a16:creationId xmlns:a16="http://schemas.microsoft.com/office/drawing/2014/main" id="{7121D2AF-E667-ABF9-D66B-D47C19E1E49A}"/>
              </a:ext>
            </a:extLst>
          </p:cNvPr>
          <p:cNvCxnSpPr/>
          <p:nvPr/>
        </p:nvCxnSpPr>
        <p:spPr>
          <a:xfrm>
            <a:off x="714781" y="2899833"/>
            <a:ext cx="1143000" cy="10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BE38E9-2CA8-6EDF-10A5-706150A96E81}"/>
              </a:ext>
            </a:extLst>
          </p:cNvPr>
          <p:cNvSpPr txBox="1"/>
          <p:nvPr/>
        </p:nvSpPr>
        <p:spPr>
          <a:xfrm>
            <a:off x="306179" y="358286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How</a:t>
            </a:r>
          </a:p>
        </p:txBody>
      </p:sp>
      <p:cxnSp>
        <p:nvCxnSpPr>
          <p:cNvPr id="19" name="Straight Arrow Connector 18">
            <a:extLst>
              <a:ext uri="{FF2B5EF4-FFF2-40B4-BE49-F238E27FC236}">
                <a16:creationId xmlns:a16="http://schemas.microsoft.com/office/drawing/2014/main" id="{BA12F056-3233-5480-F2DF-C2C7331FAF99}"/>
              </a:ext>
            </a:extLst>
          </p:cNvPr>
          <p:cNvCxnSpPr/>
          <p:nvPr/>
        </p:nvCxnSpPr>
        <p:spPr>
          <a:xfrm>
            <a:off x="730249" y="3958166"/>
            <a:ext cx="4487333" cy="10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Left Bracket 19">
            <a:extLst>
              <a:ext uri="{FF2B5EF4-FFF2-40B4-BE49-F238E27FC236}">
                <a16:creationId xmlns:a16="http://schemas.microsoft.com/office/drawing/2014/main" id="{961FC042-DC3B-3474-E971-ED200D8DA4A9}"/>
              </a:ext>
            </a:extLst>
          </p:cNvPr>
          <p:cNvSpPr/>
          <p:nvPr/>
        </p:nvSpPr>
        <p:spPr>
          <a:xfrm>
            <a:off x="5439833" y="3820582"/>
            <a:ext cx="179916" cy="264583"/>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020ECDFB-6114-4833-C656-2549D53682EB}"/>
              </a:ext>
            </a:extLst>
          </p:cNvPr>
          <p:cNvSpPr txBox="1"/>
          <p:nvPr/>
        </p:nvSpPr>
        <p:spPr>
          <a:xfrm>
            <a:off x="116656" y="483918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What/Why</a:t>
            </a:r>
          </a:p>
        </p:txBody>
      </p:sp>
      <p:cxnSp>
        <p:nvCxnSpPr>
          <p:cNvPr id="23" name="Straight Arrow Connector 22">
            <a:extLst>
              <a:ext uri="{FF2B5EF4-FFF2-40B4-BE49-F238E27FC236}">
                <a16:creationId xmlns:a16="http://schemas.microsoft.com/office/drawing/2014/main" id="{1931D019-3A94-26D9-C823-7BF348FD13E1}"/>
              </a:ext>
            </a:extLst>
          </p:cNvPr>
          <p:cNvCxnSpPr/>
          <p:nvPr/>
        </p:nvCxnSpPr>
        <p:spPr>
          <a:xfrm flipV="1">
            <a:off x="429846" y="5238749"/>
            <a:ext cx="1584243" cy="35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2E729E2-7065-FA7D-E0A8-DB251E24A7D0}"/>
              </a:ext>
            </a:extLst>
          </p:cNvPr>
          <p:cNvSpPr/>
          <p:nvPr/>
        </p:nvSpPr>
        <p:spPr>
          <a:xfrm>
            <a:off x="2099570" y="5047435"/>
            <a:ext cx="103391" cy="457526"/>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B6EC158D-1FCD-8E94-32F8-BAD9F505829F}"/>
              </a:ext>
            </a:extLst>
          </p:cNvPr>
          <p:cNvSpPr txBox="1"/>
          <p:nvPr/>
        </p:nvSpPr>
        <p:spPr>
          <a:xfrm>
            <a:off x="8114974" y="2805371"/>
            <a:ext cx="3312583" cy="707886"/>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Invoice Vendor Name Must = </a:t>
            </a:r>
            <a:endParaRPr lang="en-US"/>
          </a:p>
          <a:p>
            <a:pPr algn="ctr"/>
            <a:r>
              <a:rPr lang="en-US" sz="1000"/>
              <a:t>Name on PO which will = Name on Check</a:t>
            </a:r>
          </a:p>
          <a:p>
            <a:pPr algn="ctr"/>
            <a:endParaRPr lang="en-US" sz="1000"/>
          </a:p>
          <a:p>
            <a:pPr algn="ctr"/>
            <a:r>
              <a:rPr lang="en-US" sz="1000"/>
              <a:t>New Vendor –W-9</a:t>
            </a:r>
          </a:p>
        </p:txBody>
      </p:sp>
      <p:sp>
        <p:nvSpPr>
          <p:cNvPr id="28" name="TextBox 27">
            <a:extLst>
              <a:ext uri="{FF2B5EF4-FFF2-40B4-BE49-F238E27FC236}">
                <a16:creationId xmlns:a16="http://schemas.microsoft.com/office/drawing/2014/main" id="{E92ACBDE-5233-64C2-AF24-A10E526E30E1}"/>
              </a:ext>
            </a:extLst>
          </p:cNvPr>
          <p:cNvSpPr txBox="1"/>
          <p:nvPr/>
        </p:nvSpPr>
        <p:spPr>
          <a:xfrm>
            <a:off x="8111066" y="3732275"/>
            <a:ext cx="3312583" cy="2923877"/>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000"/>
          </a:p>
          <a:p>
            <a:pPr algn="ctr"/>
            <a:r>
              <a:rPr lang="en-US" sz="1000"/>
              <a:t>If over 1K, must have a PO# AND PO# needs to be on the invoice.</a:t>
            </a:r>
          </a:p>
          <a:p>
            <a:pPr algn="ctr"/>
            <a:r>
              <a:rPr lang="en-US" sz="1000"/>
              <a:t>(Written or Printed)</a:t>
            </a:r>
          </a:p>
          <a:p>
            <a:pPr algn="ctr"/>
            <a:endParaRPr lang="en-US" sz="1000"/>
          </a:p>
          <a:p>
            <a:pPr algn="ctr"/>
            <a:r>
              <a:rPr lang="en-US" sz="1000"/>
              <a:t>If under 1K, budget number needs to be on the invoice and MUST be signed</a:t>
            </a:r>
          </a:p>
          <a:p>
            <a:pPr algn="ctr"/>
            <a:endParaRPr lang="en-US" sz="1000"/>
          </a:p>
          <a:p>
            <a:pPr algn="ctr"/>
            <a:r>
              <a:rPr lang="en-US" sz="1000"/>
              <a:t>If over 5K, MUST have Approval Signature on Invoice </a:t>
            </a:r>
          </a:p>
          <a:p>
            <a:pPr algn="ctr"/>
            <a:r>
              <a:rPr lang="en-US" sz="1000"/>
              <a:t>  (Even if there is a PO)</a:t>
            </a:r>
          </a:p>
          <a:p>
            <a:pPr algn="ctr"/>
            <a:endParaRPr lang="en-US" sz="1000"/>
          </a:p>
          <a:p>
            <a:pPr algn="ctr"/>
            <a:r>
              <a:rPr lang="en-US" sz="1000"/>
              <a:t>Digital / electronic signatures are preferred and should be legible.</a:t>
            </a:r>
          </a:p>
          <a:p>
            <a:pPr algn="ctr"/>
            <a:endParaRPr lang="en-US" sz="1000"/>
          </a:p>
          <a:p>
            <a:pPr algn="ctr"/>
            <a:r>
              <a:rPr lang="en-US" sz="1000"/>
              <a:t>Invoice DOES NOT need the budget number if there is a valid PO# on the invoice</a:t>
            </a:r>
            <a:endParaRPr lang="en-US"/>
          </a:p>
          <a:p>
            <a:endParaRPr lang="en-US" sz="1400"/>
          </a:p>
        </p:txBody>
      </p:sp>
      <p:sp>
        <p:nvSpPr>
          <p:cNvPr id="30" name="TextBox 29">
            <a:extLst>
              <a:ext uri="{FF2B5EF4-FFF2-40B4-BE49-F238E27FC236}">
                <a16:creationId xmlns:a16="http://schemas.microsoft.com/office/drawing/2014/main" id="{9D00FF95-83CF-85A6-7D28-9D980914599E}"/>
              </a:ext>
            </a:extLst>
          </p:cNvPr>
          <p:cNvSpPr txBox="1"/>
          <p:nvPr/>
        </p:nvSpPr>
        <p:spPr>
          <a:xfrm>
            <a:off x="8111066" y="940933"/>
            <a:ext cx="3312583" cy="1600438"/>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a:p>
          <a:p>
            <a:pPr algn="ctr"/>
            <a:r>
              <a:rPr lang="en-US" sz="1200"/>
              <a:t>Usually Not an Invoice:</a:t>
            </a:r>
            <a:endParaRPr lang="en-US"/>
          </a:p>
          <a:p>
            <a:pPr algn="ctr"/>
            <a:r>
              <a:rPr lang="en-US" sz="1000"/>
              <a:t>-Order</a:t>
            </a:r>
          </a:p>
          <a:p>
            <a:pPr algn="ctr"/>
            <a:r>
              <a:rPr lang="en-US" sz="1000"/>
              <a:t>-Statement</a:t>
            </a:r>
          </a:p>
          <a:p>
            <a:pPr algn="ctr"/>
            <a:r>
              <a:rPr lang="en-US" sz="1000"/>
              <a:t>-Quote</a:t>
            </a:r>
          </a:p>
          <a:p>
            <a:pPr algn="ctr"/>
            <a:r>
              <a:rPr lang="en-US" sz="1000"/>
              <a:t>-Packing Slips</a:t>
            </a:r>
          </a:p>
          <a:p>
            <a:pPr algn="ctr"/>
            <a:endParaRPr lang="en-US" sz="1000"/>
          </a:p>
          <a:p>
            <a:pPr algn="ctr"/>
            <a:r>
              <a:rPr lang="en-US" sz="1100" b="1"/>
              <a:t>Invoices have Invoice Numbers</a:t>
            </a:r>
          </a:p>
          <a:p>
            <a:endParaRPr lang="en-US" sz="1400"/>
          </a:p>
        </p:txBody>
      </p:sp>
      <p:sp>
        <p:nvSpPr>
          <p:cNvPr id="31" name="Double Bracket 30">
            <a:extLst>
              <a:ext uri="{FF2B5EF4-FFF2-40B4-BE49-F238E27FC236}">
                <a16:creationId xmlns:a16="http://schemas.microsoft.com/office/drawing/2014/main" id="{2CDECC74-5784-7AF1-738E-919321C5DE59}"/>
              </a:ext>
            </a:extLst>
          </p:cNvPr>
          <p:cNvSpPr/>
          <p:nvPr/>
        </p:nvSpPr>
        <p:spPr>
          <a:xfrm>
            <a:off x="4127679" y="243007"/>
            <a:ext cx="998724" cy="263364"/>
          </a:xfrm>
          <a:prstGeom prst="bracketPair">
            <a:avLst>
              <a:gd name="adj" fmla="val 50000"/>
            </a:avLst>
          </a:prstGeom>
          <a:noFill/>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Double Bracket 10">
            <a:extLst>
              <a:ext uri="{FF2B5EF4-FFF2-40B4-BE49-F238E27FC236}">
                <a16:creationId xmlns:a16="http://schemas.microsoft.com/office/drawing/2014/main" id="{E6CF6DA0-799F-276D-AA79-527B4B4CFE92}"/>
              </a:ext>
            </a:extLst>
          </p:cNvPr>
          <p:cNvSpPr/>
          <p:nvPr/>
        </p:nvSpPr>
        <p:spPr>
          <a:xfrm>
            <a:off x="6011495" y="171938"/>
            <a:ext cx="683847" cy="213293"/>
          </a:xfrm>
          <a:prstGeom prst="bracketPair">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Double Bracket 16">
            <a:extLst>
              <a:ext uri="{FF2B5EF4-FFF2-40B4-BE49-F238E27FC236}">
                <a16:creationId xmlns:a16="http://schemas.microsoft.com/office/drawing/2014/main" id="{0A26EE12-AB42-FCC1-95FC-28514CF206BF}"/>
              </a:ext>
            </a:extLst>
          </p:cNvPr>
          <p:cNvSpPr/>
          <p:nvPr/>
        </p:nvSpPr>
        <p:spPr>
          <a:xfrm>
            <a:off x="2367572" y="5222630"/>
            <a:ext cx="986692" cy="252371"/>
          </a:xfrm>
          <a:prstGeom prst="bracketPair">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ket 26">
            <a:extLst>
              <a:ext uri="{FF2B5EF4-FFF2-40B4-BE49-F238E27FC236}">
                <a16:creationId xmlns:a16="http://schemas.microsoft.com/office/drawing/2014/main" id="{4C10D773-6BF3-D823-9DA2-37167E6D3DE6}"/>
              </a:ext>
            </a:extLst>
          </p:cNvPr>
          <p:cNvSpPr/>
          <p:nvPr/>
        </p:nvSpPr>
        <p:spPr>
          <a:xfrm>
            <a:off x="5054926" y="797982"/>
            <a:ext cx="277608" cy="948429"/>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7F934572-42D8-87BF-67CD-294981E28C23}"/>
              </a:ext>
            </a:extLst>
          </p:cNvPr>
          <p:cNvCxnSpPr/>
          <p:nvPr/>
        </p:nvCxnSpPr>
        <p:spPr>
          <a:xfrm flipV="1">
            <a:off x="2826725" y="1356458"/>
            <a:ext cx="2093872" cy="2607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DA8E938-8EEC-8CEA-CBCD-B43C55403179}"/>
              </a:ext>
            </a:extLst>
          </p:cNvPr>
          <p:cNvSpPr>
            <a:spLocks noGrp="1"/>
          </p:cNvSpPr>
          <p:nvPr>
            <p:ph type="ftr" sz="quarter" idx="11"/>
          </p:nvPr>
        </p:nvSpPr>
        <p:spPr>
          <a:xfrm>
            <a:off x="-1317567" y="6460072"/>
            <a:ext cx="5212080" cy="274320"/>
          </a:xfrm>
        </p:spPr>
        <p:txBody>
          <a:bodyPr/>
          <a:lstStyle/>
          <a:p>
            <a:r>
              <a:rPr lang="en-US"/>
              <a:t>Created by AP Nov 2025 </a:t>
            </a:r>
          </a:p>
        </p:txBody>
      </p:sp>
    </p:spTree>
    <p:extLst>
      <p:ext uri="{BB962C8B-B14F-4D97-AF65-F5344CB8AC3E}">
        <p14:creationId xmlns:p14="http://schemas.microsoft.com/office/powerpoint/2010/main" val="347440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animBg="1"/>
      <p:bldP spid="15" grpId="0"/>
      <p:bldP spid="18" grpId="0"/>
      <p:bldP spid="20" grpId="0" animBg="1"/>
      <p:bldP spid="22" grpId="0"/>
      <p:bldP spid="24" grpId="0" animBg="1"/>
      <p:bldP spid="25" grpId="0" animBg="1"/>
      <p:bldP spid="28" grpId="0" animBg="1"/>
      <p:bldP spid="30" grpId="0" animBg="1"/>
      <p:bldP spid="31" grpId="0" animBg="1"/>
      <p:bldP spid="11" grpId="0" animBg="1"/>
      <p:bldP spid="17" grpId="0" animBg="1"/>
      <p:bldP spid="2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TM03457510[[fn=Savon]]</Template>
  <Application>Microsoft Office PowerPoint</Application>
  <PresentationFormat>Widescreen</PresentationFormat>
  <Slides>27</Slides>
  <Notes>8</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Savon</vt:lpstr>
      <vt:lpstr>Procurement  FY26 - 2nd Quarter Training </vt:lpstr>
      <vt:lpstr>Michael R. Castilleja   Director Of Procurement &amp; Other Support Services   </vt:lpstr>
      <vt:lpstr>The Life of an Invoice</vt:lpstr>
      <vt:lpstr>PowerPoint Presentation</vt:lpstr>
      <vt:lpstr>Receiving an Invoice</vt:lpstr>
      <vt:lpstr>Receiving an Invoice</vt:lpstr>
      <vt:lpstr>Reviewing Emails</vt:lpstr>
      <vt:lpstr> Reasons Why AP Sends  Something Back</vt:lpstr>
      <vt:lpstr>Invoice</vt:lpstr>
      <vt:lpstr>Payment Request Form (PRF)</vt:lpstr>
      <vt:lpstr>General Travel Expense Report (GTER)</vt:lpstr>
      <vt:lpstr>Issue Check PO</vt:lpstr>
      <vt:lpstr>Did you know?</vt:lpstr>
      <vt:lpstr>P-Card &amp; Travel Administration</vt:lpstr>
      <vt:lpstr>General Information</vt:lpstr>
      <vt:lpstr>Allowable Purchases</vt:lpstr>
      <vt:lpstr>Disallowed Transactions</vt:lpstr>
      <vt:lpstr>Tax Exemptions</vt:lpstr>
      <vt:lpstr>Where to find this information? </vt:lpstr>
      <vt:lpstr>Contact Information</vt:lpstr>
      <vt:lpstr>Purchasing</vt:lpstr>
      <vt:lpstr>Located in AD 79</vt:lpstr>
      <vt:lpstr>Authorized Signatories</vt:lpstr>
      <vt:lpstr>PO Rider</vt:lpstr>
      <vt:lpstr>Sole Source &amp; Preferred Vendor</vt:lpstr>
      <vt:lpstr>Debarment &amp; Suspension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Carreno, Bety</dc:creator>
  <cp:revision>8</cp:revision>
  <cp:lastPrinted>2025-09-11T20:16:56Z</cp:lastPrinted>
  <dcterms:created xsi:type="dcterms:W3CDTF">2025-08-22T14:25:35Z</dcterms:created>
  <dcterms:modified xsi:type="dcterms:W3CDTF">2025-12-15T17:23:56Z</dcterms:modified>
</cp:coreProperties>
</file>